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42" r:id="rId5"/>
    <p:sldId id="351" r:id="rId6"/>
    <p:sldId id="360" r:id="rId7"/>
    <p:sldId id="352" r:id="rId8"/>
    <p:sldId id="348" r:id="rId9"/>
    <p:sldId id="362" r:id="rId10"/>
    <p:sldId id="361" r:id="rId11"/>
    <p:sldId id="354" r:id="rId12"/>
    <p:sldId id="364" r:id="rId13"/>
    <p:sldId id="355" r:id="rId14"/>
    <p:sldId id="367" r:id="rId15"/>
    <p:sldId id="363" r:id="rId16"/>
    <p:sldId id="356" r:id="rId17"/>
    <p:sldId id="359" r:id="rId18"/>
    <p:sldId id="358" r:id="rId19"/>
    <p:sldId id="366" r:id="rId20"/>
    <p:sldId id="368" r:id="rId21"/>
    <p:sldId id="35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5017E4-0334-4B09-8CF0-AF1236F6504C}" v="2" dt="2024-03-21T17:15:28.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4637" autoAdjust="0"/>
  </p:normalViewPr>
  <p:slideViewPr>
    <p:cSldViewPr snapToGrid="0">
      <p:cViewPr varScale="1">
        <p:scale>
          <a:sx n="111" d="100"/>
          <a:sy n="111" d="100"/>
        </p:scale>
        <p:origin x="55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sh Chandrakar" userId="a1dea332f206d311" providerId="LiveId" clId="{BC5017E4-0334-4B09-8CF0-AF1236F6504C}"/>
    <pc:docChg chg="undo custSel addSld delSld modSld sldOrd">
      <pc:chgData name="Arsh Chandrakar" userId="a1dea332f206d311" providerId="LiveId" clId="{BC5017E4-0334-4B09-8CF0-AF1236F6504C}" dt="2024-03-21T18:19:06.136" v="219" actId="1076"/>
      <pc:docMkLst>
        <pc:docMk/>
      </pc:docMkLst>
      <pc:sldChg chg="modSp mod">
        <pc:chgData name="Arsh Chandrakar" userId="a1dea332f206d311" providerId="LiveId" clId="{BC5017E4-0334-4B09-8CF0-AF1236F6504C}" dt="2024-03-21T18:18:49.405" v="218" actId="2711"/>
        <pc:sldMkLst>
          <pc:docMk/>
          <pc:sldMk cId="79002458" sldId="350"/>
        </pc:sldMkLst>
        <pc:spChg chg="mod">
          <ac:chgData name="Arsh Chandrakar" userId="a1dea332f206d311" providerId="LiveId" clId="{BC5017E4-0334-4B09-8CF0-AF1236F6504C}" dt="2024-03-21T18:18:49.405" v="218" actId="2711"/>
          <ac:spMkLst>
            <pc:docMk/>
            <pc:sldMk cId="79002458" sldId="350"/>
            <ac:spMk id="3" creationId="{16F47B4A-0538-FAD8-7A24-931BA48AE070}"/>
          </ac:spMkLst>
        </pc:spChg>
      </pc:sldChg>
      <pc:sldChg chg="modSp mod">
        <pc:chgData name="Arsh Chandrakar" userId="a1dea332f206d311" providerId="LiveId" clId="{BC5017E4-0334-4B09-8CF0-AF1236F6504C}" dt="2024-03-21T17:17:24.731" v="128" actId="1076"/>
        <pc:sldMkLst>
          <pc:docMk/>
          <pc:sldMk cId="2249031310" sldId="351"/>
        </pc:sldMkLst>
        <pc:spChg chg="mod">
          <ac:chgData name="Arsh Chandrakar" userId="a1dea332f206d311" providerId="LiveId" clId="{BC5017E4-0334-4B09-8CF0-AF1236F6504C}" dt="2024-03-21T17:17:24.731" v="128" actId="1076"/>
          <ac:spMkLst>
            <pc:docMk/>
            <pc:sldMk cId="2249031310" sldId="351"/>
            <ac:spMk id="4" creationId="{5AC76B71-3E57-E2F3-291A-39B418022AD7}"/>
          </ac:spMkLst>
        </pc:spChg>
      </pc:sldChg>
      <pc:sldChg chg="modSp mod">
        <pc:chgData name="Arsh Chandrakar" userId="a1dea332f206d311" providerId="LiveId" clId="{BC5017E4-0334-4B09-8CF0-AF1236F6504C}" dt="2024-03-21T17:20:54.260" v="146" actId="1076"/>
        <pc:sldMkLst>
          <pc:docMk/>
          <pc:sldMk cId="2817265429" sldId="354"/>
        </pc:sldMkLst>
        <pc:spChg chg="mod">
          <ac:chgData name="Arsh Chandrakar" userId="a1dea332f206d311" providerId="LiveId" clId="{BC5017E4-0334-4B09-8CF0-AF1236F6504C}" dt="2024-03-21T17:20:54.260" v="146" actId="1076"/>
          <ac:spMkLst>
            <pc:docMk/>
            <pc:sldMk cId="2817265429" sldId="354"/>
            <ac:spMk id="6" creationId="{D1DEB00A-2030-7241-16B2-C12E2800F680}"/>
          </ac:spMkLst>
        </pc:spChg>
        <pc:picChg chg="mod">
          <ac:chgData name="Arsh Chandrakar" userId="a1dea332f206d311" providerId="LiveId" clId="{BC5017E4-0334-4B09-8CF0-AF1236F6504C}" dt="2024-03-21T17:20:46.480" v="145" actId="1076"/>
          <ac:picMkLst>
            <pc:docMk/>
            <pc:sldMk cId="2817265429" sldId="354"/>
            <ac:picMk id="2" creationId="{C7CD24CB-3149-86E3-F2F3-363F17164AE9}"/>
          </ac:picMkLst>
        </pc:picChg>
        <pc:picChg chg="mod">
          <ac:chgData name="Arsh Chandrakar" userId="a1dea332f206d311" providerId="LiveId" clId="{BC5017E4-0334-4B09-8CF0-AF1236F6504C}" dt="2024-03-21T17:20:43.849" v="144" actId="1076"/>
          <ac:picMkLst>
            <pc:docMk/>
            <pc:sldMk cId="2817265429" sldId="354"/>
            <ac:picMk id="3" creationId="{6BE5B261-A635-2E55-3BEF-598FF8FDF365}"/>
          </ac:picMkLst>
        </pc:picChg>
      </pc:sldChg>
      <pc:sldChg chg="modSp mod">
        <pc:chgData name="Arsh Chandrakar" userId="a1dea332f206d311" providerId="LiveId" clId="{BC5017E4-0334-4B09-8CF0-AF1236F6504C}" dt="2024-03-21T17:43:26.521" v="193" actId="20577"/>
        <pc:sldMkLst>
          <pc:docMk/>
          <pc:sldMk cId="3255724153" sldId="355"/>
        </pc:sldMkLst>
        <pc:spChg chg="mod">
          <ac:chgData name="Arsh Chandrakar" userId="a1dea332f206d311" providerId="LiveId" clId="{BC5017E4-0334-4B09-8CF0-AF1236F6504C}" dt="2024-03-21T17:00:28.299" v="7" actId="20577"/>
          <ac:spMkLst>
            <pc:docMk/>
            <pc:sldMk cId="3255724153" sldId="355"/>
            <ac:spMk id="3" creationId="{B94EA7C0-B470-2D81-8972-C831088960D8}"/>
          </ac:spMkLst>
        </pc:spChg>
        <pc:spChg chg="mod">
          <ac:chgData name="Arsh Chandrakar" userId="a1dea332f206d311" providerId="LiveId" clId="{BC5017E4-0334-4B09-8CF0-AF1236F6504C}" dt="2024-03-21T17:43:26.521" v="193" actId="20577"/>
          <ac:spMkLst>
            <pc:docMk/>
            <pc:sldMk cId="3255724153" sldId="355"/>
            <ac:spMk id="4" creationId="{AB3D0708-89BC-3F79-3269-292E42F9F76F}"/>
          </ac:spMkLst>
        </pc:spChg>
        <pc:spChg chg="mod">
          <ac:chgData name="Arsh Chandrakar" userId="a1dea332f206d311" providerId="LiveId" clId="{BC5017E4-0334-4B09-8CF0-AF1236F6504C}" dt="2024-03-21T17:03:29.359" v="74" actId="20577"/>
          <ac:spMkLst>
            <pc:docMk/>
            <pc:sldMk cId="3255724153" sldId="355"/>
            <ac:spMk id="5" creationId="{B0E65477-F2CC-2E40-D75B-AF910C66AED3}"/>
          </ac:spMkLst>
        </pc:spChg>
      </pc:sldChg>
      <pc:sldChg chg="modSp mod">
        <pc:chgData name="Arsh Chandrakar" userId="a1dea332f206d311" providerId="LiveId" clId="{BC5017E4-0334-4B09-8CF0-AF1236F6504C}" dt="2024-03-21T17:46:56.478" v="199" actId="2711"/>
        <pc:sldMkLst>
          <pc:docMk/>
          <pc:sldMk cId="106005300" sldId="358"/>
        </pc:sldMkLst>
        <pc:spChg chg="mod">
          <ac:chgData name="Arsh Chandrakar" userId="a1dea332f206d311" providerId="LiveId" clId="{BC5017E4-0334-4B09-8CF0-AF1236F6504C}" dt="2024-03-21T17:46:50.665" v="198" actId="2711"/>
          <ac:spMkLst>
            <pc:docMk/>
            <pc:sldMk cId="106005300" sldId="358"/>
            <ac:spMk id="5" creationId="{0FF6D5ED-6C73-8A56-C053-FE2BCCB0B1CE}"/>
          </ac:spMkLst>
        </pc:spChg>
        <pc:spChg chg="mod">
          <ac:chgData name="Arsh Chandrakar" userId="a1dea332f206d311" providerId="LiveId" clId="{BC5017E4-0334-4B09-8CF0-AF1236F6504C}" dt="2024-03-21T17:46:56.478" v="199" actId="2711"/>
          <ac:spMkLst>
            <pc:docMk/>
            <pc:sldMk cId="106005300" sldId="358"/>
            <ac:spMk id="7" creationId="{48D65042-3257-395F-1851-48EE1E287111}"/>
          </ac:spMkLst>
        </pc:spChg>
      </pc:sldChg>
      <pc:sldChg chg="modSp mod">
        <pc:chgData name="Arsh Chandrakar" userId="a1dea332f206d311" providerId="LiveId" clId="{BC5017E4-0334-4B09-8CF0-AF1236F6504C}" dt="2024-03-21T17:41:20.257" v="179" actId="1076"/>
        <pc:sldMkLst>
          <pc:docMk/>
          <pc:sldMk cId="1169352602" sldId="359"/>
        </pc:sldMkLst>
        <pc:spChg chg="mod">
          <ac:chgData name="Arsh Chandrakar" userId="a1dea332f206d311" providerId="LiveId" clId="{BC5017E4-0334-4B09-8CF0-AF1236F6504C}" dt="2024-03-21T17:41:20.257" v="179" actId="1076"/>
          <ac:spMkLst>
            <pc:docMk/>
            <pc:sldMk cId="1169352602" sldId="359"/>
            <ac:spMk id="15" creationId="{43CC7E55-60AE-9C96-1573-8D4F0D9E3B83}"/>
          </ac:spMkLst>
        </pc:spChg>
      </pc:sldChg>
      <pc:sldChg chg="modSp mod">
        <pc:chgData name="Arsh Chandrakar" userId="a1dea332f206d311" providerId="LiveId" clId="{BC5017E4-0334-4B09-8CF0-AF1236F6504C}" dt="2024-03-21T17:18:47.840" v="139" actId="1076"/>
        <pc:sldMkLst>
          <pc:docMk/>
          <pc:sldMk cId="1113292001" sldId="360"/>
        </pc:sldMkLst>
        <pc:spChg chg="mod">
          <ac:chgData name="Arsh Chandrakar" userId="a1dea332f206d311" providerId="LiveId" clId="{BC5017E4-0334-4B09-8CF0-AF1236F6504C}" dt="2024-03-21T17:18:47.840" v="139" actId="1076"/>
          <ac:spMkLst>
            <pc:docMk/>
            <pc:sldMk cId="1113292001" sldId="360"/>
            <ac:spMk id="3" creationId="{7CDB37B7-F1C6-2F51-0D68-8F9F148054C9}"/>
          </ac:spMkLst>
        </pc:spChg>
      </pc:sldChg>
      <pc:sldChg chg="delSp modSp mod">
        <pc:chgData name="Arsh Chandrakar" userId="a1dea332f206d311" providerId="LiveId" clId="{BC5017E4-0334-4B09-8CF0-AF1236F6504C}" dt="2024-03-21T17:45:11.678" v="197" actId="1076"/>
        <pc:sldMkLst>
          <pc:docMk/>
          <pc:sldMk cId="3389585110" sldId="363"/>
        </pc:sldMkLst>
        <pc:spChg chg="del">
          <ac:chgData name="Arsh Chandrakar" userId="a1dea332f206d311" providerId="LiveId" clId="{BC5017E4-0334-4B09-8CF0-AF1236F6504C}" dt="2024-03-21T17:40:04.833" v="173" actId="21"/>
          <ac:spMkLst>
            <pc:docMk/>
            <pc:sldMk cId="3389585110" sldId="363"/>
            <ac:spMk id="19" creationId="{56A3598A-648C-1759-342B-087F570B43E5}"/>
          </ac:spMkLst>
        </pc:spChg>
        <pc:spChg chg="mod">
          <ac:chgData name="Arsh Chandrakar" userId="a1dea332f206d311" providerId="LiveId" clId="{BC5017E4-0334-4B09-8CF0-AF1236F6504C}" dt="2024-03-21T17:45:11.678" v="197" actId="1076"/>
          <ac:spMkLst>
            <pc:docMk/>
            <pc:sldMk cId="3389585110" sldId="363"/>
            <ac:spMk id="21" creationId="{D3FC04F1-B16D-AAB9-FE00-8BF30EAB47AF}"/>
          </ac:spMkLst>
        </pc:spChg>
        <pc:picChg chg="del">
          <ac:chgData name="Arsh Chandrakar" userId="a1dea332f206d311" providerId="LiveId" clId="{BC5017E4-0334-4B09-8CF0-AF1236F6504C}" dt="2024-03-21T17:39:57.990" v="172" actId="21"/>
          <ac:picMkLst>
            <pc:docMk/>
            <pc:sldMk cId="3389585110" sldId="363"/>
            <ac:picMk id="10" creationId="{063C0E24-35DB-FC33-3752-8F4B73D91B48}"/>
          </ac:picMkLst>
        </pc:picChg>
        <pc:picChg chg="mod">
          <ac:chgData name="Arsh Chandrakar" userId="a1dea332f206d311" providerId="LiveId" clId="{BC5017E4-0334-4B09-8CF0-AF1236F6504C}" dt="2024-03-21T17:40:18.484" v="175" actId="1076"/>
          <ac:picMkLst>
            <pc:docMk/>
            <pc:sldMk cId="3389585110" sldId="363"/>
            <ac:picMk id="12" creationId="{46910E1D-8B66-A2FB-3EA9-F98070C2F599}"/>
          </ac:picMkLst>
        </pc:picChg>
      </pc:sldChg>
      <pc:sldChg chg="modSp mod">
        <pc:chgData name="Arsh Chandrakar" userId="a1dea332f206d311" providerId="LiveId" clId="{BC5017E4-0334-4B09-8CF0-AF1236F6504C}" dt="2024-03-21T17:36:16.380" v="171" actId="20577"/>
        <pc:sldMkLst>
          <pc:docMk/>
          <pc:sldMk cId="1922174389" sldId="364"/>
        </pc:sldMkLst>
        <pc:spChg chg="mod">
          <ac:chgData name="Arsh Chandrakar" userId="a1dea332f206d311" providerId="LiveId" clId="{BC5017E4-0334-4B09-8CF0-AF1236F6504C}" dt="2024-03-21T17:36:16.380" v="171" actId="20577"/>
          <ac:spMkLst>
            <pc:docMk/>
            <pc:sldMk cId="1922174389" sldId="364"/>
            <ac:spMk id="13" creationId="{839126AF-E82F-A10B-4087-112149ADA31F}"/>
          </ac:spMkLst>
        </pc:spChg>
      </pc:sldChg>
      <pc:sldChg chg="modSp mod ord">
        <pc:chgData name="Arsh Chandrakar" userId="a1dea332f206d311" providerId="LiveId" clId="{BC5017E4-0334-4B09-8CF0-AF1236F6504C}" dt="2024-03-21T18:18:37.289" v="217" actId="20577"/>
        <pc:sldMkLst>
          <pc:docMk/>
          <pc:sldMk cId="1995719357" sldId="366"/>
        </pc:sldMkLst>
        <pc:spChg chg="mod">
          <ac:chgData name="Arsh Chandrakar" userId="a1dea332f206d311" providerId="LiveId" clId="{BC5017E4-0334-4B09-8CF0-AF1236F6504C}" dt="2024-03-21T18:18:37.289" v="217" actId="20577"/>
          <ac:spMkLst>
            <pc:docMk/>
            <pc:sldMk cId="1995719357" sldId="366"/>
            <ac:spMk id="2" creationId="{3A3EA39A-4751-5DF9-6287-EE5CFA8AC894}"/>
          </ac:spMkLst>
        </pc:spChg>
        <pc:spChg chg="mod">
          <ac:chgData name="Arsh Chandrakar" userId="a1dea332f206d311" providerId="LiveId" clId="{BC5017E4-0334-4B09-8CF0-AF1236F6504C}" dt="2024-03-21T18:18:27.062" v="200" actId="20577"/>
          <ac:spMkLst>
            <pc:docMk/>
            <pc:sldMk cId="1995719357" sldId="366"/>
            <ac:spMk id="3" creationId="{24E95589-C47F-6E12-D225-4CAFB7DEEECC}"/>
          </ac:spMkLst>
        </pc:spChg>
      </pc:sldChg>
      <pc:sldChg chg="modSp mod">
        <pc:chgData name="Arsh Chandrakar" userId="a1dea332f206d311" providerId="LiveId" clId="{BC5017E4-0334-4B09-8CF0-AF1236F6504C}" dt="2024-03-21T18:19:06.136" v="219" actId="1076"/>
        <pc:sldMkLst>
          <pc:docMk/>
          <pc:sldMk cId="2944147578" sldId="367"/>
        </pc:sldMkLst>
        <pc:spChg chg="mod">
          <ac:chgData name="Arsh Chandrakar" userId="a1dea332f206d311" providerId="LiveId" clId="{BC5017E4-0334-4B09-8CF0-AF1236F6504C}" dt="2024-03-21T18:19:06.136" v="219" actId="1076"/>
          <ac:spMkLst>
            <pc:docMk/>
            <pc:sldMk cId="2944147578" sldId="367"/>
            <ac:spMk id="9" creationId="{E5906824-EADB-A774-B941-E5CC14FD43E9}"/>
          </ac:spMkLst>
        </pc:spChg>
        <pc:spChg chg="mod">
          <ac:chgData name="Arsh Chandrakar" userId="a1dea332f206d311" providerId="LiveId" clId="{BC5017E4-0334-4B09-8CF0-AF1236F6504C}" dt="2024-03-21T17:00:23.579" v="5" actId="20577"/>
          <ac:spMkLst>
            <pc:docMk/>
            <pc:sldMk cId="2944147578" sldId="367"/>
            <ac:spMk id="11" creationId="{BC062903-5AE1-A76D-07FB-7910BD68477F}"/>
          </ac:spMkLst>
        </pc:spChg>
      </pc:sldChg>
      <pc:sldChg chg="new del">
        <pc:chgData name="Arsh Chandrakar" userId="a1dea332f206d311" providerId="LiveId" clId="{BC5017E4-0334-4B09-8CF0-AF1236F6504C}" dt="2024-03-21T17:07:40.879" v="78" actId="2696"/>
        <pc:sldMkLst>
          <pc:docMk/>
          <pc:sldMk cId="1572040869" sldId="368"/>
        </pc:sldMkLst>
      </pc:sldChg>
      <pc:sldChg chg="delSp modSp new mod">
        <pc:chgData name="Arsh Chandrakar" userId="a1dea332f206d311" providerId="LiveId" clId="{BC5017E4-0334-4B09-8CF0-AF1236F6504C}" dt="2024-03-21T17:15:48.600" v="124" actId="12"/>
        <pc:sldMkLst>
          <pc:docMk/>
          <pc:sldMk cId="2218901432" sldId="368"/>
        </pc:sldMkLst>
        <pc:spChg chg="mod">
          <ac:chgData name="Arsh Chandrakar" userId="a1dea332f206d311" providerId="LiveId" clId="{BC5017E4-0334-4B09-8CF0-AF1236F6504C}" dt="2024-03-21T17:08:25.334" v="89" actId="20577"/>
          <ac:spMkLst>
            <pc:docMk/>
            <pc:sldMk cId="2218901432" sldId="368"/>
            <ac:spMk id="2" creationId="{7AFB5D42-DBED-A50E-040C-EDC41B57D5E7}"/>
          </ac:spMkLst>
        </pc:spChg>
        <pc:spChg chg="del">
          <ac:chgData name="Arsh Chandrakar" userId="a1dea332f206d311" providerId="LiveId" clId="{BC5017E4-0334-4B09-8CF0-AF1236F6504C}" dt="2024-03-21T17:09:05.362" v="90" actId="21"/>
          <ac:spMkLst>
            <pc:docMk/>
            <pc:sldMk cId="2218901432" sldId="368"/>
            <ac:spMk id="3" creationId="{2A672782-91CA-724E-1280-E6EF2177E2C8}"/>
          </ac:spMkLst>
        </pc:spChg>
        <pc:spChg chg="mod">
          <ac:chgData name="Arsh Chandrakar" userId="a1dea332f206d311" providerId="LiveId" clId="{BC5017E4-0334-4B09-8CF0-AF1236F6504C}" dt="2024-03-21T17:15:48.600" v="124" actId="12"/>
          <ac:spMkLst>
            <pc:docMk/>
            <pc:sldMk cId="2218901432" sldId="368"/>
            <ac:spMk id="4" creationId="{FBED4826-78B0-9227-3E6F-578E8FAEAF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a:p>
        </p:txBody>
      </p:sp>
    </p:spTree>
    <p:extLst>
      <p:ext uri="{BB962C8B-B14F-4D97-AF65-F5344CB8AC3E}">
        <p14:creationId xmlns:p14="http://schemas.microsoft.com/office/powerpoint/2010/main" val="320031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created a bar chart between cooling point and no. of buildings in both climates. Hot-Humid climate zone will have a higher energy consumption because of the weather and the days are longer during that period of time. Also, one of our goals is to predict the energy consumption during the summer where its given that it will be 5 degrees warmer. That’s why we decided to go with Hot-Humid climate.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a:p>
        </p:txBody>
      </p:sp>
    </p:spTree>
    <p:extLst>
      <p:ext uri="{BB962C8B-B14F-4D97-AF65-F5344CB8AC3E}">
        <p14:creationId xmlns:p14="http://schemas.microsoft.com/office/powerpoint/2010/main" val="79486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chemeClr val="accent6">
                    <a:lumMod val="20000"/>
                    <a:lumOff val="80000"/>
                  </a:schemeClr>
                </a:solidFill>
              </a:rPr>
              <a:t>- Less sensitive to outliers - with the presence of airbases, airports and such buildings in the data - we had to be keep this in mind while choosing the model- It is a predictive model rather than an inferential model - more useful to make predictions - considering the demands of this project.- </a:t>
            </a:r>
            <a:r>
              <a:rPr lang="en-US" err="1">
                <a:solidFill>
                  <a:schemeClr val="accent6">
                    <a:lumMod val="20000"/>
                    <a:lumOff val="80000"/>
                  </a:schemeClr>
                </a:solidFill>
              </a:rPr>
              <a:t>XGBoost</a:t>
            </a:r>
            <a:r>
              <a:rPr lang="en-US">
                <a:solidFill>
                  <a:schemeClr val="accent6">
                    <a:lumMod val="20000"/>
                    <a:lumOff val="80000"/>
                  </a:schemeClr>
                </a:solidFill>
              </a:rPr>
              <a:t> provides feature importance scores, allowing you to understand which variables have the most significant impact on the prediction. This can help you identify key drivers of Final Energy Consumption.</a:t>
            </a:r>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a:p>
        </p:txBody>
      </p:sp>
    </p:spTree>
    <p:extLst>
      <p:ext uri="{BB962C8B-B14F-4D97-AF65-F5344CB8AC3E}">
        <p14:creationId xmlns:p14="http://schemas.microsoft.com/office/powerpoint/2010/main" val="136861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a:p>
        </p:txBody>
      </p:sp>
    </p:spTree>
    <p:extLst>
      <p:ext uri="{BB962C8B-B14F-4D97-AF65-F5344CB8AC3E}">
        <p14:creationId xmlns:p14="http://schemas.microsoft.com/office/powerpoint/2010/main" val="6400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If you switch all the none </a:t>
            </a:r>
            <a:r>
              <a:rPr lang="en-IN" err="1"/>
              <a:t>pv</a:t>
            </a:r>
            <a:r>
              <a:rPr lang="en-IN"/>
              <a:t> ducts to 1.0kwdc the 5.3 to 4.1</a:t>
            </a:r>
          </a:p>
          <a:p>
            <a:r>
              <a:rPr lang="en-IN"/>
              <a:t>Ducts </a:t>
            </a:r>
            <a:r>
              <a:rPr lang="en-IN" err="1"/>
              <a:t>dcreaece</a:t>
            </a:r>
            <a:r>
              <a:rPr lang="en-IN"/>
              <a:t> is to a slightly less degree on its ow 5.3 to just 5.2</a:t>
            </a:r>
          </a:p>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a:p>
        </p:txBody>
      </p:sp>
    </p:spTree>
    <p:extLst>
      <p:ext uri="{BB962C8B-B14F-4D97-AF65-F5344CB8AC3E}">
        <p14:creationId xmlns:p14="http://schemas.microsoft.com/office/powerpoint/2010/main" val="37112332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a:solidFill>
                <a:schemeClr val="bg1"/>
              </a:solidFill>
            </a:endParaRPr>
          </a:p>
          <a:p>
            <a:endParaRPr lang="en-US">
              <a:solidFill>
                <a:schemeClr val="bg1"/>
              </a:solidFill>
            </a:endParaRPr>
          </a:p>
          <a:p>
            <a:endParaRPr lang="en-US">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a:solidFill>
                  <a:srgbClr val="201F1E"/>
                </a:solidFill>
                <a:effectLst/>
                <a:latin typeface="Calibri" panose="020F0502020204030204" pitchFamily="34" charset="0"/>
              </a:rPr>
              <a:t>Click to insert image or graphic here</a:t>
            </a:r>
            <a:endParaRPr lang="en-US" b="0" i="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nrel.gov/docs/fy12osti/53183.pdf" TargetMode="External"/><Relationship Id="rId2" Type="http://schemas.openxmlformats.org/officeDocument/2006/relationships/hyperlink" Target="https://www.mdpi.com/2075-5309/12/1/8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2481444"/>
            <a:ext cx="12191998" cy="1323440"/>
          </a:xfrm>
        </p:spPr>
        <p:txBody>
          <a:bodyPr/>
          <a:lstStyle/>
          <a:p>
            <a:r>
              <a:rPr lang="en-US" sz="4400">
                <a:solidFill>
                  <a:schemeClr val="accent6">
                    <a:lumMod val="20000"/>
                    <a:lumOff val="80000"/>
                  </a:schemeClr>
                </a:solidFill>
              </a:rPr>
              <a:t>ENERGY CONSUMPTION</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IN" sz="4800">
                <a:solidFill>
                  <a:schemeClr val="accent6">
                    <a:lumMod val="20000"/>
                    <a:lumOff val="80000"/>
                  </a:schemeClr>
                </a:solidFill>
              </a:rPr>
              <a:t>A</a:t>
            </a:r>
            <a:r>
              <a:rPr lang="en-US" sz="4800">
                <a:solidFill>
                  <a:schemeClr val="accent6">
                    <a:lumMod val="20000"/>
                    <a:lumOff val="80000"/>
                  </a:schemeClr>
                </a:solidFill>
              </a:rPr>
              <a:t>NALYSIS</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E65477-F2CC-2E40-D75B-AF910C66AED3}"/>
              </a:ext>
            </a:extLst>
          </p:cNvPr>
          <p:cNvSpPr>
            <a:spLocks noGrp="1"/>
          </p:cNvSpPr>
          <p:nvPr>
            <p:ph type="body" sz="quarter" idx="30"/>
          </p:nvPr>
        </p:nvSpPr>
        <p:spPr>
          <a:xfrm>
            <a:off x="582228" y="387220"/>
            <a:ext cx="6370663" cy="530576"/>
          </a:xfrm>
        </p:spPr>
        <p:txBody>
          <a:bodyPr/>
          <a:lstStyle/>
          <a:p>
            <a:r>
              <a:rPr lang="en-US" dirty="0"/>
              <a:t>Decision Tree using </a:t>
            </a:r>
            <a:r>
              <a:rPr lang="en-US" dirty="0" err="1"/>
              <a:t>rpart</a:t>
            </a:r>
            <a:r>
              <a:rPr lang="en-US" dirty="0"/>
              <a:t> package Summary</a:t>
            </a:r>
          </a:p>
        </p:txBody>
      </p:sp>
      <p:sp>
        <p:nvSpPr>
          <p:cNvPr id="2" name="Slide Number Placeholder 4">
            <a:extLst>
              <a:ext uri="{FF2B5EF4-FFF2-40B4-BE49-F238E27FC236}">
                <a16:creationId xmlns:a16="http://schemas.microsoft.com/office/drawing/2014/main" id="{94A9F1FF-5293-A8CD-CC6E-B5C780889CED}"/>
              </a:ext>
            </a:extLst>
          </p:cNvPr>
          <p:cNvSpPr>
            <a:spLocks noGrp="1"/>
          </p:cNvSpPr>
          <p:nvPr>
            <p:ph type="sldNum" sz="quarter" idx="12"/>
          </p:nvPr>
        </p:nvSpPr>
        <p:spPr>
          <a:xfrm>
            <a:off x="9140971" y="6226198"/>
            <a:ext cx="2696125" cy="365125"/>
          </a:xfrm>
        </p:spPr>
        <p:txBody>
          <a:bodyPr/>
          <a:lstStyle/>
          <a:p>
            <a:fld id="{FE024F78-56A6-7740-B68D-8D4D026EDF3F}" type="slidenum">
              <a:rPr lang="en-US" smtClean="0"/>
              <a:pPr/>
              <a:t>10</a:t>
            </a:fld>
            <a:endParaRPr lang="en-US" dirty="0"/>
          </a:p>
        </p:txBody>
      </p:sp>
      <p:sp>
        <p:nvSpPr>
          <p:cNvPr id="4" name="TextBox 3">
            <a:extLst>
              <a:ext uri="{FF2B5EF4-FFF2-40B4-BE49-F238E27FC236}">
                <a16:creationId xmlns:a16="http://schemas.microsoft.com/office/drawing/2014/main" id="{AB3D0708-89BC-3F79-3269-292E42F9F76F}"/>
              </a:ext>
            </a:extLst>
          </p:cNvPr>
          <p:cNvSpPr txBox="1"/>
          <p:nvPr/>
        </p:nvSpPr>
        <p:spPr>
          <a:xfrm>
            <a:off x="582228" y="1674263"/>
            <a:ext cx="6227756" cy="3693319"/>
          </a:xfrm>
          <a:prstGeom prst="rect">
            <a:avLst/>
          </a:prstGeom>
          <a:noFill/>
        </p:spPr>
        <p:txBody>
          <a:bodyPr wrap="square">
            <a:spAutoFit/>
          </a:bodyPr>
          <a:lstStyle/>
          <a:p>
            <a:r>
              <a:rPr lang="en-US" b="0" i="0" dirty="0">
                <a:solidFill>
                  <a:srgbClr val="ECECEC"/>
                </a:solidFill>
                <a:effectLst/>
                <a:latin typeface="+mj-lt"/>
              </a:rPr>
              <a:t>The decision rpart algorithm mitigates overfitting through built-in regularization techniques. </a:t>
            </a:r>
          </a:p>
          <a:p>
            <a:r>
              <a:rPr lang="en-US" b="0" i="0" dirty="0">
                <a:solidFill>
                  <a:srgbClr val="ECECEC"/>
                </a:solidFill>
                <a:effectLst/>
                <a:latin typeface="+mj-lt"/>
              </a:rPr>
              <a:t>It selects the best attribute to split the data based on criteria like information gain</a:t>
            </a:r>
            <a:r>
              <a:rPr lang="en-US" dirty="0">
                <a:solidFill>
                  <a:srgbClr val="ECECEC"/>
                </a:solidFill>
                <a:latin typeface="+mj-lt"/>
              </a:rPr>
              <a:t> </a:t>
            </a:r>
            <a:r>
              <a:rPr lang="en-US" b="0" i="0" dirty="0">
                <a:solidFill>
                  <a:srgbClr val="ECECEC"/>
                </a:solidFill>
                <a:effectLst/>
                <a:latin typeface="+mj-lt"/>
              </a:rPr>
              <a:t>and creating decision paths represented by branches. Performance is evaluated using accuracy, RMSE, and R-squared values, akin to linear regression. </a:t>
            </a:r>
          </a:p>
          <a:p>
            <a:endParaRPr lang="en-US" dirty="0">
              <a:solidFill>
                <a:srgbClr val="ECECEC"/>
              </a:solidFill>
              <a:latin typeface="+mj-lt"/>
            </a:endParaRPr>
          </a:p>
          <a:p>
            <a:r>
              <a:rPr lang="en-US" b="0" i="0" dirty="0">
                <a:solidFill>
                  <a:srgbClr val="ECECEC"/>
                </a:solidFill>
                <a:effectLst/>
                <a:latin typeface="+mj-lt"/>
              </a:rPr>
              <a:t>Accuracy reflects the percentage of correctly classified instances, RMSE measures average deviation between predicted and observed values, and a higher R-squared value signifies better model explanatory power.</a:t>
            </a:r>
          </a:p>
        </p:txBody>
      </p:sp>
      <p:sp>
        <p:nvSpPr>
          <p:cNvPr id="3" name="TextBox 2">
            <a:extLst>
              <a:ext uri="{FF2B5EF4-FFF2-40B4-BE49-F238E27FC236}">
                <a16:creationId xmlns:a16="http://schemas.microsoft.com/office/drawing/2014/main" id="{B94EA7C0-B470-2D81-8972-C831088960D8}"/>
              </a:ext>
            </a:extLst>
          </p:cNvPr>
          <p:cNvSpPr txBox="1"/>
          <p:nvPr/>
        </p:nvSpPr>
        <p:spPr>
          <a:xfrm>
            <a:off x="7419583" y="1910169"/>
            <a:ext cx="4636950" cy="2585323"/>
          </a:xfrm>
          <a:prstGeom prst="rect">
            <a:avLst/>
          </a:prstGeom>
          <a:noFill/>
        </p:spPr>
        <p:txBody>
          <a:bodyPr wrap="square">
            <a:spAutoFit/>
          </a:bodyPr>
          <a:lstStyle/>
          <a:p>
            <a:endParaRPr lang="en-IN" dirty="0">
              <a:solidFill>
                <a:srgbClr val="ECECEC"/>
              </a:solidFill>
              <a:latin typeface="+mj-lt"/>
            </a:endParaRPr>
          </a:p>
          <a:p>
            <a:r>
              <a:rPr lang="en-IN" b="0" i="0" dirty="0">
                <a:solidFill>
                  <a:srgbClr val="ECECEC"/>
                </a:solidFill>
                <a:effectLst/>
                <a:latin typeface="+mj-lt"/>
              </a:rPr>
              <a:t>Decision model with </a:t>
            </a:r>
            <a:r>
              <a:rPr lang="en-IN" b="0" i="0" dirty="0" err="1">
                <a:solidFill>
                  <a:srgbClr val="ECECEC"/>
                </a:solidFill>
                <a:effectLst/>
                <a:latin typeface="+mj-lt"/>
              </a:rPr>
              <a:t>rpart</a:t>
            </a:r>
            <a:r>
              <a:rPr lang="en-IN" b="0" i="0" dirty="0">
                <a:solidFill>
                  <a:srgbClr val="ECECEC"/>
                </a:solidFill>
                <a:effectLst/>
                <a:latin typeface="+mj-lt"/>
              </a:rPr>
              <a:t> package </a:t>
            </a:r>
          </a:p>
          <a:p>
            <a:r>
              <a:rPr lang="en-IN" b="1" i="0" dirty="0">
                <a:solidFill>
                  <a:srgbClr val="ECECEC"/>
                </a:solidFill>
                <a:effectLst/>
                <a:latin typeface="+mj-lt"/>
              </a:rPr>
              <a:t>Heating Model </a:t>
            </a:r>
            <a:r>
              <a:rPr lang="en-IN" b="0" i="0" dirty="0">
                <a:solidFill>
                  <a:srgbClr val="ECECEC"/>
                </a:solidFill>
                <a:effectLst/>
                <a:latin typeface="+mj-lt"/>
              </a:rPr>
              <a:t>: 92.4%,</a:t>
            </a:r>
          </a:p>
          <a:p>
            <a:r>
              <a:rPr lang="en-IN" b="0" i="0" dirty="0">
                <a:solidFill>
                  <a:srgbClr val="ECECEC"/>
                </a:solidFill>
                <a:effectLst/>
                <a:latin typeface="+mj-lt"/>
              </a:rPr>
              <a:t>RMSE Value: 0.09, </a:t>
            </a:r>
          </a:p>
          <a:p>
            <a:r>
              <a:rPr lang="en-IN" b="0" i="0" dirty="0">
                <a:solidFill>
                  <a:srgbClr val="ECECEC"/>
                </a:solidFill>
                <a:effectLst/>
                <a:latin typeface="+mj-lt"/>
              </a:rPr>
              <a:t>R-squared value: 0.92 </a:t>
            </a:r>
          </a:p>
          <a:p>
            <a:endParaRPr lang="en-IN" b="0" i="0" dirty="0">
              <a:solidFill>
                <a:srgbClr val="ECECEC"/>
              </a:solidFill>
              <a:effectLst/>
              <a:latin typeface="+mj-lt"/>
            </a:endParaRPr>
          </a:p>
          <a:p>
            <a:r>
              <a:rPr lang="en-IN" b="1" i="0" dirty="0">
                <a:solidFill>
                  <a:srgbClr val="ECECEC"/>
                </a:solidFill>
                <a:effectLst/>
                <a:latin typeface="+mj-lt"/>
              </a:rPr>
              <a:t>Cooling Model</a:t>
            </a:r>
            <a:r>
              <a:rPr lang="en-IN" b="0" i="0" dirty="0">
                <a:solidFill>
                  <a:srgbClr val="ECECEC"/>
                </a:solidFill>
                <a:effectLst/>
                <a:latin typeface="+mj-lt"/>
              </a:rPr>
              <a:t>: 95.44%, </a:t>
            </a:r>
          </a:p>
          <a:p>
            <a:r>
              <a:rPr lang="en-IN" b="0" i="0" dirty="0">
                <a:solidFill>
                  <a:srgbClr val="ECECEC"/>
                </a:solidFill>
                <a:effectLst/>
                <a:latin typeface="+mj-lt"/>
              </a:rPr>
              <a:t>RMSE value: 0.08, </a:t>
            </a:r>
          </a:p>
          <a:p>
            <a:r>
              <a:rPr lang="en-IN" b="0" i="0" dirty="0">
                <a:solidFill>
                  <a:srgbClr val="ECECEC"/>
                </a:solidFill>
                <a:effectLst/>
                <a:latin typeface="+mj-lt"/>
              </a:rPr>
              <a:t>R-squared: 0.954</a:t>
            </a:r>
            <a:endParaRPr lang="en-IN" dirty="0">
              <a:solidFill>
                <a:srgbClr val="ECECEC"/>
              </a:solidFill>
              <a:latin typeface="+mj-lt"/>
            </a:endParaRPr>
          </a:p>
        </p:txBody>
      </p:sp>
    </p:spTree>
    <p:extLst>
      <p:ext uri="{BB962C8B-B14F-4D97-AF65-F5344CB8AC3E}">
        <p14:creationId xmlns:p14="http://schemas.microsoft.com/office/powerpoint/2010/main" val="3255724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1019B7B-C8EF-3EAC-4CA0-05C6E5C2CA51}"/>
              </a:ext>
            </a:extLst>
          </p:cNvPr>
          <p:cNvSpPr>
            <a:spLocks noGrp="1"/>
          </p:cNvSpPr>
          <p:nvPr>
            <p:ph type="sldNum" sz="quarter" idx="12"/>
          </p:nvPr>
        </p:nvSpPr>
        <p:spPr/>
        <p:txBody>
          <a:bodyPr/>
          <a:lstStyle/>
          <a:p>
            <a:fld id="{FE024F78-56A6-7740-B68D-8D4D026EDF3F}" type="slidenum">
              <a:rPr lang="en-US" smtClean="0"/>
              <a:pPr/>
              <a:t>11</a:t>
            </a:fld>
            <a:endParaRPr lang="en-US"/>
          </a:p>
        </p:txBody>
      </p:sp>
      <p:sp>
        <p:nvSpPr>
          <p:cNvPr id="9" name="Text Placeholder 4">
            <a:extLst>
              <a:ext uri="{FF2B5EF4-FFF2-40B4-BE49-F238E27FC236}">
                <a16:creationId xmlns:a16="http://schemas.microsoft.com/office/drawing/2014/main" id="{E5906824-EADB-A774-B941-E5CC14FD43E9}"/>
              </a:ext>
            </a:extLst>
          </p:cNvPr>
          <p:cNvSpPr txBox="1">
            <a:spLocks/>
          </p:cNvSpPr>
          <p:nvPr/>
        </p:nvSpPr>
        <p:spPr>
          <a:xfrm>
            <a:off x="750708" y="366514"/>
            <a:ext cx="5345292" cy="53057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Decision Tree using tree package Summary</a:t>
            </a:r>
            <a:endParaRPr lang="en-US" dirty="0"/>
          </a:p>
        </p:txBody>
      </p:sp>
      <p:sp>
        <p:nvSpPr>
          <p:cNvPr id="10" name="TextBox 9">
            <a:extLst>
              <a:ext uri="{FF2B5EF4-FFF2-40B4-BE49-F238E27FC236}">
                <a16:creationId xmlns:a16="http://schemas.microsoft.com/office/drawing/2014/main" id="{4ED12DD7-813A-C5E9-1C11-6E48AA5264A2}"/>
              </a:ext>
            </a:extLst>
          </p:cNvPr>
          <p:cNvSpPr txBox="1"/>
          <p:nvPr/>
        </p:nvSpPr>
        <p:spPr>
          <a:xfrm>
            <a:off x="750708" y="1147885"/>
            <a:ext cx="5599086" cy="5078313"/>
          </a:xfrm>
          <a:prstGeom prst="rect">
            <a:avLst/>
          </a:prstGeom>
          <a:noFill/>
        </p:spPr>
        <p:txBody>
          <a:bodyPr wrap="square">
            <a:spAutoFit/>
          </a:bodyPr>
          <a:lstStyle/>
          <a:p>
            <a:r>
              <a:rPr lang="en-US" dirty="0">
                <a:solidFill>
                  <a:schemeClr val="bg1">
                    <a:lumMod val="95000"/>
                  </a:schemeClr>
                </a:solidFill>
                <a:latin typeface="+mj-lt"/>
              </a:rPr>
              <a:t>It helps mitigate the problem of overfitting - because of its inbuilt regularization techniques.</a:t>
            </a:r>
          </a:p>
          <a:p>
            <a:r>
              <a:rPr lang="en-US" dirty="0">
                <a:solidFill>
                  <a:schemeClr val="bg1">
                    <a:lumMod val="95000"/>
                  </a:schemeClr>
                </a:solidFill>
                <a:latin typeface="+mj-lt"/>
              </a:rPr>
              <a:t> </a:t>
            </a:r>
          </a:p>
          <a:p>
            <a:r>
              <a:rPr lang="en-US" b="0" i="0" dirty="0">
                <a:solidFill>
                  <a:srgbClr val="ECECEC"/>
                </a:solidFill>
                <a:effectLst/>
                <a:latin typeface="+mj-lt"/>
              </a:rPr>
              <a:t>The tree package provides an alternative implementation of the decision tree algorithm, which may incorporate differences in splitting criteria, pruning techniques, or other algorithmic aspects. Nonetheless, the fundamental concept of recursively partitioning data based on significant attributes remains consistent. </a:t>
            </a:r>
          </a:p>
          <a:p>
            <a:endParaRPr lang="en-US" b="0" i="0" dirty="0">
              <a:solidFill>
                <a:srgbClr val="ECECEC"/>
              </a:solidFill>
              <a:effectLst/>
              <a:latin typeface="+mj-lt"/>
            </a:endParaRPr>
          </a:p>
          <a:p>
            <a:r>
              <a:rPr lang="en-US" b="0" i="0" dirty="0">
                <a:solidFill>
                  <a:srgbClr val="ECECEC"/>
                </a:solidFill>
                <a:effectLst/>
                <a:latin typeface="+mj-lt"/>
              </a:rPr>
              <a:t>Like the r-part package, the decision model using the tree package is assessed for predictive performance using accuracy, RMSE, and R-squared values.</a:t>
            </a:r>
            <a:endParaRPr lang="en-US" dirty="0">
              <a:solidFill>
                <a:schemeClr val="bg1">
                  <a:lumMod val="95000"/>
                </a:schemeClr>
              </a:solidFill>
              <a:latin typeface="+mj-lt"/>
            </a:endParaRPr>
          </a:p>
          <a:p>
            <a:endParaRPr lang="en-US" dirty="0">
              <a:solidFill>
                <a:srgbClr val="ECECEC"/>
              </a:solidFill>
              <a:latin typeface="+mj-lt"/>
            </a:endParaRPr>
          </a:p>
        </p:txBody>
      </p:sp>
      <p:sp>
        <p:nvSpPr>
          <p:cNvPr id="11" name="TextBox 10">
            <a:extLst>
              <a:ext uri="{FF2B5EF4-FFF2-40B4-BE49-F238E27FC236}">
                <a16:creationId xmlns:a16="http://schemas.microsoft.com/office/drawing/2014/main" id="{BC062903-5AE1-A76D-07FB-7910BD68477F}"/>
              </a:ext>
            </a:extLst>
          </p:cNvPr>
          <p:cNvSpPr txBox="1"/>
          <p:nvPr/>
        </p:nvSpPr>
        <p:spPr>
          <a:xfrm>
            <a:off x="7352983" y="1997839"/>
            <a:ext cx="4531188" cy="2862322"/>
          </a:xfrm>
          <a:prstGeom prst="rect">
            <a:avLst/>
          </a:prstGeom>
          <a:noFill/>
        </p:spPr>
        <p:txBody>
          <a:bodyPr wrap="square">
            <a:spAutoFit/>
          </a:bodyPr>
          <a:lstStyle/>
          <a:p>
            <a:r>
              <a:rPr lang="en-US" b="0" i="0" dirty="0">
                <a:solidFill>
                  <a:srgbClr val="ECECEC"/>
                </a:solidFill>
                <a:effectLst/>
                <a:latin typeface="+mj-lt"/>
              </a:rPr>
              <a:t>This are the values we got with th</a:t>
            </a:r>
            <a:r>
              <a:rPr lang="en-US" dirty="0">
                <a:solidFill>
                  <a:srgbClr val="ECECEC"/>
                </a:solidFill>
                <a:latin typeface="+mj-lt"/>
              </a:rPr>
              <a:t>e</a:t>
            </a:r>
            <a:endParaRPr lang="en-US" b="0" i="0" dirty="0">
              <a:solidFill>
                <a:srgbClr val="ECECEC"/>
              </a:solidFill>
              <a:effectLst/>
              <a:latin typeface="+mj-lt"/>
            </a:endParaRPr>
          </a:p>
          <a:p>
            <a:r>
              <a:rPr lang="en-US" b="0" i="0" dirty="0">
                <a:solidFill>
                  <a:srgbClr val="ECECEC"/>
                </a:solidFill>
                <a:effectLst/>
                <a:latin typeface="+mj-lt"/>
              </a:rPr>
              <a:t>Decision model with tree package </a:t>
            </a:r>
          </a:p>
          <a:p>
            <a:endParaRPr lang="en-US" b="0" i="0" dirty="0">
              <a:solidFill>
                <a:srgbClr val="ECECEC"/>
              </a:solidFill>
              <a:effectLst/>
              <a:latin typeface="+mj-lt"/>
            </a:endParaRPr>
          </a:p>
          <a:p>
            <a:r>
              <a:rPr lang="en-US" b="1" i="0" dirty="0">
                <a:solidFill>
                  <a:srgbClr val="ECECEC"/>
                </a:solidFill>
                <a:effectLst/>
                <a:latin typeface="+mj-lt"/>
              </a:rPr>
              <a:t>Heating Model</a:t>
            </a:r>
            <a:r>
              <a:rPr lang="en-US" b="0" i="0" dirty="0">
                <a:solidFill>
                  <a:srgbClr val="ECECEC"/>
                </a:solidFill>
                <a:effectLst/>
                <a:latin typeface="+mj-lt"/>
              </a:rPr>
              <a:t>: 92.4% ,</a:t>
            </a:r>
          </a:p>
          <a:p>
            <a:r>
              <a:rPr lang="en-US" b="0" i="0" dirty="0">
                <a:solidFill>
                  <a:srgbClr val="ECECEC"/>
                </a:solidFill>
                <a:effectLst/>
                <a:latin typeface="+mj-lt"/>
              </a:rPr>
              <a:t>RMSE Value: 0.09, </a:t>
            </a:r>
          </a:p>
          <a:p>
            <a:r>
              <a:rPr lang="en-US" b="0" i="0" dirty="0">
                <a:solidFill>
                  <a:srgbClr val="ECECEC"/>
                </a:solidFill>
                <a:effectLst/>
                <a:latin typeface="+mj-lt"/>
              </a:rPr>
              <a:t>R-squared value: 0.92 </a:t>
            </a:r>
          </a:p>
          <a:p>
            <a:endParaRPr lang="en-US" dirty="0">
              <a:solidFill>
                <a:srgbClr val="ECECEC"/>
              </a:solidFill>
              <a:latin typeface="+mj-lt"/>
            </a:endParaRPr>
          </a:p>
          <a:p>
            <a:r>
              <a:rPr lang="en-US" b="1" i="0" dirty="0">
                <a:solidFill>
                  <a:srgbClr val="ECECEC"/>
                </a:solidFill>
                <a:effectLst/>
                <a:latin typeface="+mj-lt"/>
              </a:rPr>
              <a:t>Cooling Model </a:t>
            </a:r>
            <a:r>
              <a:rPr lang="en-US" b="0" i="0" dirty="0">
                <a:solidFill>
                  <a:srgbClr val="ECECEC"/>
                </a:solidFill>
                <a:effectLst/>
                <a:latin typeface="+mj-lt"/>
              </a:rPr>
              <a:t>: 95.4%,</a:t>
            </a:r>
          </a:p>
          <a:p>
            <a:r>
              <a:rPr lang="en-US" b="0" i="0" dirty="0">
                <a:solidFill>
                  <a:srgbClr val="ECECEC"/>
                </a:solidFill>
                <a:effectLst/>
                <a:latin typeface="+mj-lt"/>
              </a:rPr>
              <a:t>RMSE value: 0.08, </a:t>
            </a:r>
          </a:p>
          <a:p>
            <a:r>
              <a:rPr lang="en-US" b="0" i="0" dirty="0">
                <a:solidFill>
                  <a:srgbClr val="ECECEC"/>
                </a:solidFill>
                <a:effectLst/>
                <a:latin typeface="+mj-lt"/>
              </a:rPr>
              <a:t>R-squared: 0.954</a:t>
            </a:r>
            <a:endParaRPr lang="en-IN" dirty="0">
              <a:latin typeface="+mj-lt"/>
            </a:endParaRPr>
          </a:p>
        </p:txBody>
      </p:sp>
      <p:sp>
        <p:nvSpPr>
          <p:cNvPr id="12" name="Footer Placeholder 6">
            <a:extLst>
              <a:ext uri="{FF2B5EF4-FFF2-40B4-BE49-F238E27FC236}">
                <a16:creationId xmlns:a16="http://schemas.microsoft.com/office/drawing/2014/main" id="{B2ECFE00-1F80-86E4-8B1F-ED8192574881}"/>
              </a:ext>
            </a:extLst>
          </p:cNvPr>
          <p:cNvSpPr>
            <a:spLocks noGrp="1"/>
          </p:cNvSpPr>
          <p:nvPr>
            <p:ph type="ftr" sz="quarter" idx="11"/>
          </p:nvPr>
        </p:nvSpPr>
        <p:spPr>
          <a:xfrm>
            <a:off x="750708" y="6055560"/>
            <a:ext cx="8843374" cy="521483"/>
          </a:xfrm>
        </p:spPr>
        <p:txBody>
          <a:bodyPr/>
          <a:lstStyle/>
          <a:p>
            <a:r>
              <a:rPr lang="en-US" sz="1800" b="0" i="0" dirty="0">
                <a:solidFill>
                  <a:srgbClr val="ECECEC"/>
                </a:solidFill>
                <a:effectLst/>
              </a:rPr>
              <a:t>Both models produced comparable outcomes; therefore, we opted for the rpart package model to forecast our target variable.</a:t>
            </a:r>
            <a:endParaRPr lang="en-US" sz="1800" dirty="0"/>
          </a:p>
        </p:txBody>
      </p:sp>
    </p:spTree>
    <p:extLst>
      <p:ext uri="{BB962C8B-B14F-4D97-AF65-F5344CB8AC3E}">
        <p14:creationId xmlns:p14="http://schemas.microsoft.com/office/powerpoint/2010/main" val="2944147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574156-96D0-F755-8EE1-D7324F943F03}"/>
              </a:ext>
            </a:extLst>
          </p:cNvPr>
          <p:cNvSpPr>
            <a:spLocks noGrp="1"/>
          </p:cNvSpPr>
          <p:nvPr>
            <p:ph type="title"/>
          </p:nvPr>
        </p:nvSpPr>
        <p:spPr>
          <a:xfrm>
            <a:off x="849351" y="302495"/>
            <a:ext cx="10335146" cy="1325563"/>
          </a:xfrm>
        </p:spPr>
        <p:txBody>
          <a:bodyPr/>
          <a:lstStyle/>
          <a:p>
            <a:r>
              <a:rPr lang="en-US" sz="4000" dirty="0"/>
              <a:t>Energy consumption by income level</a:t>
            </a:r>
            <a:endParaRPr lang="en-IN" sz="4000" dirty="0"/>
          </a:p>
        </p:txBody>
      </p:sp>
      <p:sp>
        <p:nvSpPr>
          <p:cNvPr id="5" name="Slide Number Placeholder 4">
            <a:extLst>
              <a:ext uri="{FF2B5EF4-FFF2-40B4-BE49-F238E27FC236}">
                <a16:creationId xmlns:a16="http://schemas.microsoft.com/office/drawing/2014/main" id="{F4B7BA95-3221-A33C-5483-32D7E1E38EB1}"/>
              </a:ext>
            </a:extLst>
          </p:cNvPr>
          <p:cNvSpPr>
            <a:spLocks noGrp="1"/>
          </p:cNvSpPr>
          <p:nvPr>
            <p:ph type="sldNum" sz="quarter" idx="12"/>
          </p:nvPr>
        </p:nvSpPr>
        <p:spPr>
          <a:xfrm>
            <a:off x="9140971" y="6226198"/>
            <a:ext cx="2696125" cy="365125"/>
          </a:xfrm>
        </p:spPr>
        <p:txBody>
          <a:bodyPr/>
          <a:lstStyle/>
          <a:p>
            <a:fld id="{FE024F78-56A6-7740-B68D-8D4D026EDF3F}" type="slidenum">
              <a:rPr lang="en-US" smtClean="0"/>
              <a:pPr/>
              <a:t>12</a:t>
            </a:fld>
            <a:endParaRPr lang="en-US" dirty="0"/>
          </a:p>
        </p:txBody>
      </p:sp>
      <p:pic>
        <p:nvPicPr>
          <p:cNvPr id="12" name="Picture 11" descr="A graph of a number of bars&#10;&#10;Description automatically generated">
            <a:extLst>
              <a:ext uri="{FF2B5EF4-FFF2-40B4-BE49-F238E27FC236}">
                <a16:creationId xmlns:a16="http://schemas.microsoft.com/office/drawing/2014/main" id="{46910E1D-8B66-A2FB-3EA9-F98070C2F599}"/>
              </a:ext>
            </a:extLst>
          </p:cNvPr>
          <p:cNvPicPr>
            <a:picLocks noChangeAspect="1"/>
          </p:cNvPicPr>
          <p:nvPr/>
        </p:nvPicPr>
        <p:blipFill>
          <a:blip r:embed="rId2"/>
          <a:stretch>
            <a:fillRect/>
          </a:stretch>
        </p:blipFill>
        <p:spPr>
          <a:xfrm>
            <a:off x="590381" y="1961387"/>
            <a:ext cx="5465361" cy="3263030"/>
          </a:xfrm>
          <a:prstGeom prst="rect">
            <a:avLst/>
          </a:prstGeom>
        </p:spPr>
      </p:pic>
      <p:sp>
        <p:nvSpPr>
          <p:cNvPr id="21" name="TextBox 20">
            <a:extLst>
              <a:ext uri="{FF2B5EF4-FFF2-40B4-BE49-F238E27FC236}">
                <a16:creationId xmlns:a16="http://schemas.microsoft.com/office/drawing/2014/main" id="{D3FC04F1-B16D-AAB9-FE00-8BF30EAB47AF}"/>
              </a:ext>
            </a:extLst>
          </p:cNvPr>
          <p:cNvSpPr txBox="1"/>
          <p:nvPr/>
        </p:nvSpPr>
        <p:spPr>
          <a:xfrm>
            <a:off x="6503277" y="2274838"/>
            <a:ext cx="5465361" cy="2308324"/>
          </a:xfrm>
          <a:prstGeom prst="rect">
            <a:avLst/>
          </a:prstGeom>
          <a:noFill/>
        </p:spPr>
        <p:txBody>
          <a:bodyPr wrap="square">
            <a:spAutoFit/>
          </a:bodyPr>
          <a:lstStyle/>
          <a:p>
            <a:r>
              <a:rPr lang="en-US" b="0" i="0" dirty="0">
                <a:solidFill>
                  <a:srgbClr val="ECECEC"/>
                </a:solidFill>
                <a:effectLst/>
                <a:latin typeface="+mj-lt"/>
              </a:rPr>
              <a:t>This bar graph illustrates the energy consumption across various income levels and insulation grades.</a:t>
            </a:r>
          </a:p>
          <a:p>
            <a:endParaRPr lang="en-US" dirty="0">
              <a:solidFill>
                <a:srgbClr val="ECECEC"/>
              </a:solidFill>
              <a:latin typeface="+mj-lt"/>
            </a:endParaRPr>
          </a:p>
          <a:p>
            <a:r>
              <a:rPr lang="en-US" dirty="0">
                <a:solidFill>
                  <a:schemeClr val="bg1"/>
                </a:solidFill>
                <a:latin typeface="+mj-lt"/>
              </a:rPr>
              <a:t>Within each income bracket, different insulation levels seem to impact energy consumption. However, the pattern is not uniform across all income levels.</a:t>
            </a:r>
            <a:endParaRPr lang="en-IN" dirty="0">
              <a:solidFill>
                <a:schemeClr val="bg1"/>
              </a:solidFill>
              <a:latin typeface="+mj-lt"/>
            </a:endParaRPr>
          </a:p>
        </p:txBody>
      </p:sp>
    </p:spTree>
    <p:extLst>
      <p:ext uri="{BB962C8B-B14F-4D97-AF65-F5344CB8AC3E}">
        <p14:creationId xmlns:p14="http://schemas.microsoft.com/office/powerpoint/2010/main" val="3389585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105478"/>
            <a:ext cx="10515600" cy="1325563"/>
          </a:xfrm>
        </p:spPr>
        <p:txBody>
          <a:bodyPr/>
          <a:lstStyle/>
          <a:p>
            <a:r>
              <a:rPr lang="en-US"/>
              <a:t>Feature Engineering and Modeling</a:t>
            </a:r>
          </a:p>
        </p:txBody>
      </p:sp>
      <p:pic>
        <p:nvPicPr>
          <p:cNvPr id="4" name="Picture 3" descr="A graph showing a number of bedrooms and a number of bedrooms&#10;&#10;Description automatically generated">
            <a:extLst>
              <a:ext uri="{FF2B5EF4-FFF2-40B4-BE49-F238E27FC236}">
                <a16:creationId xmlns:a16="http://schemas.microsoft.com/office/drawing/2014/main" id="{187CFDE5-551D-3FC3-1361-E90953AC1C25}"/>
              </a:ext>
            </a:extLst>
          </p:cNvPr>
          <p:cNvPicPr>
            <a:picLocks noChangeAspect="1"/>
          </p:cNvPicPr>
          <p:nvPr/>
        </p:nvPicPr>
        <p:blipFill>
          <a:blip r:embed="rId3"/>
          <a:stretch>
            <a:fillRect/>
          </a:stretch>
        </p:blipFill>
        <p:spPr>
          <a:xfrm>
            <a:off x="6096000" y="1919327"/>
            <a:ext cx="5937238" cy="3249088"/>
          </a:xfrm>
          <a:prstGeom prst="rect">
            <a:avLst/>
          </a:prstGeom>
        </p:spPr>
      </p:pic>
      <p:pic>
        <p:nvPicPr>
          <p:cNvPr id="9" name="Picture 8" descr="A graph showing the number of occupancy&#10;&#10;Description automatically generated">
            <a:extLst>
              <a:ext uri="{FF2B5EF4-FFF2-40B4-BE49-F238E27FC236}">
                <a16:creationId xmlns:a16="http://schemas.microsoft.com/office/drawing/2014/main" id="{0F825B2F-0223-19B7-131E-858560D0225B}"/>
              </a:ext>
            </a:extLst>
          </p:cNvPr>
          <p:cNvPicPr>
            <a:picLocks noChangeAspect="1"/>
          </p:cNvPicPr>
          <p:nvPr/>
        </p:nvPicPr>
        <p:blipFill>
          <a:blip r:embed="rId4"/>
          <a:stretch>
            <a:fillRect/>
          </a:stretch>
        </p:blipFill>
        <p:spPr>
          <a:xfrm>
            <a:off x="416364" y="1851863"/>
            <a:ext cx="5384318" cy="3384016"/>
          </a:xfrm>
          <a:prstGeom prst="rect">
            <a:avLst/>
          </a:prstGeom>
        </p:spPr>
      </p:pic>
      <p:sp>
        <p:nvSpPr>
          <p:cNvPr id="12" name="TextBox 11">
            <a:extLst>
              <a:ext uri="{FF2B5EF4-FFF2-40B4-BE49-F238E27FC236}">
                <a16:creationId xmlns:a16="http://schemas.microsoft.com/office/drawing/2014/main" id="{69E8FEEA-17CF-E355-5A43-D121E7F96BC6}"/>
              </a:ext>
            </a:extLst>
          </p:cNvPr>
          <p:cNvSpPr txBox="1"/>
          <p:nvPr/>
        </p:nvSpPr>
        <p:spPr>
          <a:xfrm>
            <a:off x="416364" y="5724165"/>
            <a:ext cx="5384318" cy="923330"/>
          </a:xfrm>
          <a:prstGeom prst="rect">
            <a:avLst/>
          </a:prstGeom>
          <a:noFill/>
        </p:spPr>
        <p:txBody>
          <a:bodyPr wrap="square">
            <a:spAutoFit/>
          </a:bodyPr>
          <a:lstStyle/>
          <a:p>
            <a:r>
              <a:rPr lang="en-US" b="0" i="0" dirty="0">
                <a:solidFill>
                  <a:srgbClr val="ECECEC"/>
                </a:solidFill>
                <a:effectLst/>
                <a:latin typeface="+mj-lt"/>
              </a:rPr>
              <a:t>This bar graph presents energy consumption categorized by diverse income levels and the count of occupants.</a:t>
            </a:r>
            <a:endParaRPr lang="en-IN" dirty="0">
              <a:solidFill>
                <a:schemeClr val="bg1"/>
              </a:solidFill>
              <a:latin typeface="+mj-lt"/>
            </a:endParaRPr>
          </a:p>
        </p:txBody>
      </p:sp>
      <p:sp>
        <p:nvSpPr>
          <p:cNvPr id="13" name="Slide Number Placeholder 4">
            <a:extLst>
              <a:ext uri="{FF2B5EF4-FFF2-40B4-BE49-F238E27FC236}">
                <a16:creationId xmlns:a16="http://schemas.microsoft.com/office/drawing/2014/main" id="{54851BB3-9418-63DD-CE1D-0AF0C46D9F7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
        <p:nvSpPr>
          <p:cNvPr id="14" name="TextBox 13">
            <a:extLst>
              <a:ext uri="{FF2B5EF4-FFF2-40B4-BE49-F238E27FC236}">
                <a16:creationId xmlns:a16="http://schemas.microsoft.com/office/drawing/2014/main" id="{275D6348-C804-B50B-87FF-D10F309ECDE9}"/>
              </a:ext>
            </a:extLst>
          </p:cNvPr>
          <p:cNvSpPr txBox="1"/>
          <p:nvPr/>
        </p:nvSpPr>
        <p:spPr>
          <a:xfrm>
            <a:off x="6107150" y="5724165"/>
            <a:ext cx="5554581" cy="923330"/>
          </a:xfrm>
          <a:prstGeom prst="rect">
            <a:avLst/>
          </a:prstGeom>
          <a:noFill/>
        </p:spPr>
        <p:txBody>
          <a:bodyPr wrap="square">
            <a:spAutoFit/>
          </a:bodyPr>
          <a:lstStyle/>
          <a:p>
            <a:r>
              <a:rPr lang="en-US" b="0" i="0" dirty="0">
                <a:solidFill>
                  <a:srgbClr val="ECECEC"/>
                </a:solidFill>
                <a:effectLst/>
                <a:latin typeface="+mj-lt"/>
              </a:rPr>
              <a:t>This bar graph illustrates energy consumption across varying income levels and the number of bedrooms.</a:t>
            </a:r>
            <a:endParaRPr lang="en-IN" dirty="0">
              <a:solidFill>
                <a:schemeClr val="bg1"/>
              </a:solidFill>
              <a:latin typeface="+mj-lt"/>
            </a:endParaRPr>
          </a:p>
        </p:txBody>
      </p:sp>
    </p:spTree>
    <p:extLst>
      <p:ext uri="{BB962C8B-B14F-4D97-AF65-F5344CB8AC3E}">
        <p14:creationId xmlns:p14="http://schemas.microsoft.com/office/powerpoint/2010/main" val="419756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4DFD-CCA2-E219-6ABF-328DC377064A}"/>
              </a:ext>
            </a:extLst>
          </p:cNvPr>
          <p:cNvSpPr>
            <a:spLocks noGrp="1"/>
          </p:cNvSpPr>
          <p:nvPr>
            <p:ph type="title"/>
          </p:nvPr>
        </p:nvSpPr>
        <p:spPr>
          <a:xfrm>
            <a:off x="835370" y="365126"/>
            <a:ext cx="10515601" cy="862426"/>
          </a:xfrm>
        </p:spPr>
        <p:txBody>
          <a:bodyPr anchor="ctr">
            <a:noAutofit/>
          </a:bodyPr>
          <a:lstStyle/>
          <a:p>
            <a:r>
              <a:rPr lang="en-US" sz="3800" dirty="0"/>
              <a:t>Predicting energy usage if the summer was 5 degrees warmer</a:t>
            </a:r>
          </a:p>
        </p:txBody>
      </p:sp>
      <p:sp>
        <p:nvSpPr>
          <p:cNvPr id="15" name="Text Placeholder 2">
            <a:extLst>
              <a:ext uri="{FF2B5EF4-FFF2-40B4-BE49-F238E27FC236}">
                <a16:creationId xmlns:a16="http://schemas.microsoft.com/office/drawing/2014/main" id="{43CC7E55-60AE-9C96-1573-8D4F0D9E3B83}"/>
              </a:ext>
            </a:extLst>
          </p:cNvPr>
          <p:cNvSpPr>
            <a:spLocks noGrp="1"/>
          </p:cNvSpPr>
          <p:nvPr>
            <p:ph type="body" sz="quarter" idx="30"/>
          </p:nvPr>
        </p:nvSpPr>
        <p:spPr>
          <a:xfrm>
            <a:off x="504643" y="2162787"/>
            <a:ext cx="11177054" cy="4063411"/>
          </a:xfrm>
        </p:spPr>
        <p:txBody>
          <a:bodyPr/>
          <a:lstStyle/>
          <a:p>
            <a:pPr algn="l"/>
            <a:r>
              <a:rPr lang="en-US" sz="1600" b="0" i="0" dirty="0">
                <a:solidFill>
                  <a:srgbClr val="ECECEC"/>
                </a:solidFill>
                <a:effectLst/>
              </a:rPr>
              <a:t>Enhanced insulation and a substantial PV system can significantly improve a building's energy efficiency, potentially reducing energy consumption despite rising temperatures.</a:t>
            </a:r>
          </a:p>
          <a:p>
            <a:pPr algn="l"/>
            <a:r>
              <a:rPr lang="en-US" sz="1600" b="0" i="0" dirty="0">
                <a:solidFill>
                  <a:srgbClr val="ECECEC"/>
                </a:solidFill>
                <a:effectLst/>
              </a:rPr>
              <a:t>Occupants may adapt to warmer conditions by adopting more energy-efficient practices, such as using fans instead of air conditioning or adjusting thermostat settings.</a:t>
            </a:r>
          </a:p>
          <a:p>
            <a:pPr algn="l"/>
            <a:r>
              <a:rPr lang="en-US" sz="1600" b="0" i="0" dirty="0">
                <a:solidFill>
                  <a:srgbClr val="ECECEC"/>
                </a:solidFill>
                <a:effectLst/>
              </a:rPr>
              <a:t>Building characteristics, such as the number of bedrooms and occupants, offer insights into energy usage patterns. A well-insulated home with a large PV system and fewer occupants may consume less energy, even with more bedrooms.</a:t>
            </a:r>
          </a:p>
          <a:p>
            <a:pPr algn="l"/>
            <a:r>
              <a:rPr lang="en-US" sz="1600" b="0" i="0" dirty="0">
                <a:solidFill>
                  <a:srgbClr val="ECECEC"/>
                </a:solidFill>
                <a:effectLst/>
              </a:rPr>
              <a:t>The decrease in energy consumption despite warmer temperatures may be attributed to improved building insulation and the contribution of PV systems to energy generation.</a:t>
            </a:r>
          </a:p>
          <a:p>
            <a:pPr algn="l"/>
            <a:r>
              <a:rPr lang="en-US" sz="1600" b="0" i="0" dirty="0">
                <a:solidFill>
                  <a:srgbClr val="ECECEC"/>
                </a:solidFill>
                <a:effectLst/>
              </a:rPr>
              <a:t>Changes in occupant behavior or other energy-saving measures could offset the anticipated increase in energy usage from higher cooling demands, resulting in an overall reduction in net energy consumption.</a:t>
            </a:r>
          </a:p>
          <a:p>
            <a:endParaRPr lang="en-US" dirty="0"/>
          </a:p>
        </p:txBody>
      </p:sp>
      <p:sp>
        <p:nvSpPr>
          <p:cNvPr id="23" name="Slide Number Placeholder 7">
            <a:extLst>
              <a:ext uri="{FF2B5EF4-FFF2-40B4-BE49-F238E27FC236}">
                <a16:creationId xmlns:a16="http://schemas.microsoft.com/office/drawing/2014/main" id="{2DC267E9-DF17-459A-38C4-6DF9BFCA8B23}"/>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14</a:t>
            </a:fld>
            <a:endParaRPr lang="en-US" dirty="0"/>
          </a:p>
        </p:txBody>
      </p:sp>
    </p:spTree>
    <p:extLst>
      <p:ext uri="{BB962C8B-B14F-4D97-AF65-F5344CB8AC3E}">
        <p14:creationId xmlns:p14="http://schemas.microsoft.com/office/powerpoint/2010/main" val="116935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E9D-AAED-A986-BA2E-1541C80D043F}"/>
              </a:ext>
            </a:extLst>
          </p:cNvPr>
          <p:cNvSpPr>
            <a:spLocks noGrp="1"/>
          </p:cNvSpPr>
          <p:nvPr>
            <p:ph type="title"/>
          </p:nvPr>
        </p:nvSpPr>
        <p:spPr/>
        <p:txBody>
          <a:bodyPr/>
          <a:lstStyle/>
          <a:p>
            <a:r>
              <a:rPr lang="en-IN" sz="3800"/>
              <a:t>Impact of a 5 Degree Increase in Temperature</a:t>
            </a:r>
            <a:endParaRPr lang="en-US" sz="3800"/>
          </a:p>
        </p:txBody>
      </p:sp>
      <p:sp>
        <p:nvSpPr>
          <p:cNvPr id="5" name="TextBox 4">
            <a:extLst>
              <a:ext uri="{FF2B5EF4-FFF2-40B4-BE49-F238E27FC236}">
                <a16:creationId xmlns:a16="http://schemas.microsoft.com/office/drawing/2014/main" id="{0FF6D5ED-6C73-8A56-C053-FE2BCCB0B1CE}"/>
              </a:ext>
            </a:extLst>
          </p:cNvPr>
          <p:cNvSpPr txBox="1"/>
          <p:nvPr/>
        </p:nvSpPr>
        <p:spPr>
          <a:xfrm>
            <a:off x="7827748" y="2228671"/>
            <a:ext cx="3879937" cy="1477328"/>
          </a:xfrm>
          <a:prstGeom prst="rect">
            <a:avLst/>
          </a:prstGeom>
          <a:noFill/>
        </p:spPr>
        <p:txBody>
          <a:bodyPr wrap="square">
            <a:spAutoFit/>
          </a:bodyPr>
          <a:lstStyle/>
          <a:p>
            <a:r>
              <a:rPr lang="en-IN" dirty="0">
                <a:solidFill>
                  <a:schemeClr val="bg1"/>
                </a:solidFill>
                <a:latin typeface="+mj-lt"/>
              </a:rPr>
              <a:t>The average of energy consumption before temperature increase is 0.6892606 and average after 5-degree increase is 0.6801906</a:t>
            </a:r>
          </a:p>
        </p:txBody>
      </p:sp>
      <p:sp>
        <p:nvSpPr>
          <p:cNvPr id="7" name="TextBox 6">
            <a:extLst>
              <a:ext uri="{FF2B5EF4-FFF2-40B4-BE49-F238E27FC236}">
                <a16:creationId xmlns:a16="http://schemas.microsoft.com/office/drawing/2014/main" id="{48D65042-3257-395F-1851-48EE1E287111}"/>
              </a:ext>
            </a:extLst>
          </p:cNvPr>
          <p:cNvSpPr txBox="1"/>
          <p:nvPr/>
        </p:nvSpPr>
        <p:spPr>
          <a:xfrm>
            <a:off x="7827748" y="3966983"/>
            <a:ext cx="3416474" cy="1200329"/>
          </a:xfrm>
          <a:prstGeom prst="rect">
            <a:avLst/>
          </a:prstGeom>
          <a:noFill/>
        </p:spPr>
        <p:txBody>
          <a:bodyPr wrap="square">
            <a:spAutoFit/>
          </a:bodyPr>
          <a:lstStyle/>
          <a:p>
            <a:r>
              <a:rPr lang="en-IN" dirty="0">
                <a:solidFill>
                  <a:schemeClr val="bg1"/>
                </a:solidFill>
                <a:latin typeface="+mj-lt"/>
              </a:rPr>
              <a:t>The percentage change of average energy consumption is 1.31% in next July</a:t>
            </a:r>
          </a:p>
        </p:txBody>
      </p:sp>
      <p:sp>
        <p:nvSpPr>
          <p:cNvPr id="8" name="Slide Number Placeholder 7">
            <a:extLst>
              <a:ext uri="{FF2B5EF4-FFF2-40B4-BE49-F238E27FC236}">
                <a16:creationId xmlns:a16="http://schemas.microsoft.com/office/drawing/2014/main" id="{B71A755B-5957-E685-DF35-657AA4037079}"/>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15</a:t>
            </a:fld>
            <a:endParaRPr lang="en-US" dirty="0"/>
          </a:p>
        </p:txBody>
      </p:sp>
      <p:pic>
        <p:nvPicPr>
          <p:cNvPr id="6" name="Picture 5" descr="A graph of green and orange bars&#10;&#10;Description automatically generated">
            <a:extLst>
              <a:ext uri="{FF2B5EF4-FFF2-40B4-BE49-F238E27FC236}">
                <a16:creationId xmlns:a16="http://schemas.microsoft.com/office/drawing/2014/main" id="{97AEEC15-34B1-D90D-5853-DA249A838F0B}"/>
              </a:ext>
            </a:extLst>
          </p:cNvPr>
          <p:cNvPicPr>
            <a:picLocks noChangeAspect="1"/>
          </p:cNvPicPr>
          <p:nvPr/>
        </p:nvPicPr>
        <p:blipFill>
          <a:blip r:embed="rId2"/>
          <a:stretch>
            <a:fillRect/>
          </a:stretch>
        </p:blipFill>
        <p:spPr>
          <a:xfrm>
            <a:off x="404337" y="1856901"/>
            <a:ext cx="6811326" cy="4220164"/>
          </a:xfrm>
          <a:prstGeom prst="rect">
            <a:avLst/>
          </a:prstGeom>
        </p:spPr>
      </p:pic>
    </p:spTree>
    <p:extLst>
      <p:ext uri="{BB962C8B-B14F-4D97-AF65-F5344CB8AC3E}">
        <p14:creationId xmlns:p14="http://schemas.microsoft.com/office/powerpoint/2010/main" val="10600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A39A-4751-5DF9-6287-EE5CFA8AC894}"/>
              </a:ext>
            </a:extLst>
          </p:cNvPr>
          <p:cNvSpPr>
            <a:spLocks noGrp="1"/>
          </p:cNvSpPr>
          <p:nvPr>
            <p:ph type="title"/>
          </p:nvPr>
        </p:nvSpPr>
        <p:spPr>
          <a:xfrm>
            <a:off x="835368" y="480660"/>
            <a:ext cx="10515601" cy="668272"/>
          </a:xfrm>
        </p:spPr>
        <p:txBody>
          <a:bodyPr/>
          <a:lstStyle/>
          <a:p>
            <a:r>
              <a:rPr lang="en-US" sz="3800" dirty="0"/>
              <a:t>Provide actionable insight into how to reduce energy consumption </a:t>
            </a:r>
            <a:endParaRPr lang="en-IN" sz="3800" dirty="0"/>
          </a:p>
        </p:txBody>
      </p:sp>
      <p:sp>
        <p:nvSpPr>
          <p:cNvPr id="3" name="Text Placeholder 2">
            <a:extLst>
              <a:ext uri="{FF2B5EF4-FFF2-40B4-BE49-F238E27FC236}">
                <a16:creationId xmlns:a16="http://schemas.microsoft.com/office/drawing/2014/main" id="{24E95589-C47F-6E12-D225-4CAFB7DEEECC}"/>
              </a:ext>
            </a:extLst>
          </p:cNvPr>
          <p:cNvSpPr>
            <a:spLocks noGrp="1"/>
          </p:cNvSpPr>
          <p:nvPr>
            <p:ph type="body" sz="quarter" idx="30"/>
          </p:nvPr>
        </p:nvSpPr>
        <p:spPr>
          <a:xfrm>
            <a:off x="835369" y="1527585"/>
            <a:ext cx="10515601" cy="4609578"/>
          </a:xfrm>
        </p:spPr>
        <p:txBody>
          <a:bodyPr/>
          <a:lstStyle/>
          <a:p>
            <a:pPr marL="285750" indent="-285750">
              <a:buFont typeface="Arial" panose="020B0604020202020204" pitchFamily="34" charset="0"/>
              <a:buChar char="•"/>
            </a:pPr>
            <a:r>
              <a:rPr lang="en-US" sz="1600" i="0" dirty="0">
                <a:solidFill>
                  <a:srgbClr val="0070C0"/>
                </a:solidFill>
                <a:effectLst/>
              </a:rPr>
              <a:t>Energy Efficiency Incentives</a:t>
            </a:r>
            <a:r>
              <a:rPr lang="en-US" sz="1600" b="0" i="0" dirty="0">
                <a:solidFill>
                  <a:srgbClr val="0070C0"/>
                </a:solidFill>
                <a:effectLst/>
              </a:rPr>
              <a:t>:</a:t>
            </a:r>
            <a:r>
              <a:rPr lang="en-US" sz="1600" b="0" i="0" dirty="0">
                <a:solidFill>
                  <a:srgbClr val="ECECEC"/>
                </a:solidFill>
                <a:effectLst/>
              </a:rPr>
              <a:t> Offer incentives for installing energy-efficient appliances and retrofitting homes with energy-saving features. These could be tiered based on income to encourage participation across all brackets.</a:t>
            </a:r>
          </a:p>
          <a:p>
            <a:pPr marL="285750" indent="-285750">
              <a:buFont typeface="Arial" panose="020B0604020202020204" pitchFamily="34" charset="0"/>
              <a:buChar char="•"/>
            </a:pPr>
            <a:r>
              <a:rPr lang="en-US" sz="1600" b="0" i="0" dirty="0">
                <a:solidFill>
                  <a:srgbClr val="0070C0"/>
                </a:solidFill>
                <a:effectLst/>
              </a:rPr>
              <a:t>Renewable</a:t>
            </a:r>
            <a:r>
              <a:rPr lang="en-US" sz="1600" b="0" i="0" dirty="0">
                <a:solidFill>
                  <a:srgbClr val="ECECEC"/>
                </a:solidFill>
                <a:effectLst/>
              </a:rPr>
              <a:t> </a:t>
            </a:r>
            <a:r>
              <a:rPr lang="en-US" sz="1600" b="0" i="0" dirty="0">
                <a:solidFill>
                  <a:srgbClr val="0070C0"/>
                </a:solidFill>
                <a:effectLst/>
              </a:rPr>
              <a:t>Energy Solutions: </a:t>
            </a:r>
            <a:r>
              <a:rPr lang="en-US" sz="1600" b="0" i="0" dirty="0">
                <a:solidFill>
                  <a:srgbClr val="ECECEC"/>
                </a:solidFill>
                <a:effectLst/>
              </a:rPr>
              <a:t>Encourage the installation of renewable energy sources, like solar panels, especially in high-income households that can afford the initial investment.</a:t>
            </a:r>
          </a:p>
          <a:p>
            <a:pPr marL="285750" indent="-285750">
              <a:buFont typeface="Arial" panose="020B0604020202020204" pitchFamily="34" charset="0"/>
              <a:buChar char="•"/>
            </a:pPr>
            <a:r>
              <a:rPr lang="en-US" sz="1600" b="0" i="0" dirty="0">
                <a:solidFill>
                  <a:srgbClr val="0070C0"/>
                </a:solidFill>
                <a:effectLst/>
              </a:rPr>
              <a:t>Awareness Campaigns: </a:t>
            </a:r>
            <a:r>
              <a:rPr lang="en-US" sz="1600" b="0" i="0" dirty="0">
                <a:solidFill>
                  <a:srgbClr val="ECECEC"/>
                </a:solidFill>
                <a:effectLst/>
              </a:rPr>
              <a:t>Develop educational campaigns targeting higher-income households to raise awareness about the environmental impact of high energy consumption and ways to reduce it.</a:t>
            </a:r>
          </a:p>
          <a:p>
            <a:pPr marL="285750" indent="-285750">
              <a:buFont typeface="Arial" panose="020B0604020202020204" pitchFamily="34" charset="0"/>
              <a:buChar char="•"/>
            </a:pPr>
            <a:r>
              <a:rPr lang="en-US" sz="1600" b="0" i="0" dirty="0">
                <a:solidFill>
                  <a:srgbClr val="0070C0"/>
                </a:solidFill>
                <a:effectLst/>
              </a:rPr>
              <a:t>Tiered Energy Pricing: </a:t>
            </a:r>
            <a:r>
              <a:rPr lang="en-US" sz="1600" b="0" i="0" dirty="0">
                <a:solidFill>
                  <a:srgbClr val="ECECEC"/>
                </a:solidFill>
                <a:effectLst/>
              </a:rPr>
              <a:t>Implement a progressive energy pricing system where the unit cost of energy increases with higher consumption levels, incentivizing reduced usage.</a:t>
            </a:r>
          </a:p>
        </p:txBody>
      </p:sp>
      <p:sp>
        <p:nvSpPr>
          <p:cNvPr id="8" name="Slide Number Placeholder 7">
            <a:extLst>
              <a:ext uri="{FF2B5EF4-FFF2-40B4-BE49-F238E27FC236}">
                <a16:creationId xmlns:a16="http://schemas.microsoft.com/office/drawing/2014/main" id="{0090A351-4391-E19A-FF4B-125E053433E9}"/>
              </a:ext>
            </a:extLst>
          </p:cNvPr>
          <p:cNvSpPr>
            <a:spLocks noGrp="1"/>
          </p:cNvSpPr>
          <p:nvPr>
            <p:ph type="sldNum" sz="quarter" idx="12"/>
          </p:nvPr>
        </p:nvSpPr>
        <p:spPr/>
        <p:txBody>
          <a:bodyPr/>
          <a:lstStyle/>
          <a:p>
            <a:fld id="{FE024F78-56A6-7740-B68D-8D4D026EDF3F}" type="slidenum">
              <a:rPr lang="en-US" smtClean="0"/>
              <a:pPr/>
              <a:t>16</a:t>
            </a:fld>
            <a:endParaRPr lang="en-US"/>
          </a:p>
        </p:txBody>
      </p:sp>
    </p:spTree>
    <p:extLst>
      <p:ext uri="{BB962C8B-B14F-4D97-AF65-F5344CB8AC3E}">
        <p14:creationId xmlns:p14="http://schemas.microsoft.com/office/powerpoint/2010/main" val="199571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5D42-DBED-A50E-040C-EDC41B57D5E7}"/>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FBED4826-78B0-9227-3E6F-578E8FAEAF67}"/>
              </a:ext>
            </a:extLst>
          </p:cNvPr>
          <p:cNvSpPr>
            <a:spLocks noGrp="1"/>
          </p:cNvSpPr>
          <p:nvPr>
            <p:ph type="body" sz="quarter" idx="28"/>
          </p:nvPr>
        </p:nvSpPr>
        <p:spPr>
          <a:xfrm>
            <a:off x="818590" y="2876091"/>
            <a:ext cx="6888665" cy="2241805"/>
          </a:xfrm>
        </p:spPr>
        <p:txBody>
          <a:bodyPr/>
          <a:lstStyle/>
          <a:p>
            <a:r>
              <a:rPr lang="en-US" dirty="0">
                <a:latin typeface="+mj-lt"/>
                <a:hlinkClick r:id="rId2"/>
              </a:rPr>
              <a:t>A Comparison of Energy Consumption in American Homes by Climate Region</a:t>
            </a:r>
            <a:endParaRPr lang="en-US" dirty="0">
              <a:latin typeface="+mj-lt"/>
            </a:endParaRPr>
          </a:p>
          <a:p>
            <a:r>
              <a:rPr lang="en-US" dirty="0">
                <a:latin typeface="+mj-lt"/>
                <a:hlinkClick r:id="rId3"/>
              </a:rPr>
              <a:t>Performance Evaluation of a Hot-Humid Climate Community</a:t>
            </a:r>
            <a:endParaRPr lang="en-US" dirty="0">
              <a:latin typeface="+mj-lt"/>
            </a:endParaRPr>
          </a:p>
          <a:p>
            <a:pPr marL="0" indent="0">
              <a:buNone/>
            </a:pPr>
            <a:endParaRPr lang="en-US" dirty="0">
              <a:latin typeface="+mj-lt"/>
            </a:endParaRPr>
          </a:p>
        </p:txBody>
      </p:sp>
      <p:sp>
        <p:nvSpPr>
          <p:cNvPr id="5" name="Footer Placeholder 4">
            <a:extLst>
              <a:ext uri="{FF2B5EF4-FFF2-40B4-BE49-F238E27FC236}">
                <a16:creationId xmlns:a16="http://schemas.microsoft.com/office/drawing/2014/main" id="{E854D3B7-A6A8-0415-D3BD-7ECCABE763C8}"/>
              </a:ext>
            </a:extLst>
          </p:cNvPr>
          <p:cNvSpPr>
            <a:spLocks noGrp="1"/>
          </p:cNvSpPr>
          <p:nvPr>
            <p:ph type="ftr" sz="quarter" idx="11"/>
          </p:nvPr>
        </p:nvSpPr>
        <p:spPr/>
        <p:txBody>
          <a:bodyPr/>
          <a:lstStyle/>
          <a:p>
            <a:r>
              <a:rPr lang="en-US"/>
              <a:t>Scientific findings</a:t>
            </a:r>
          </a:p>
        </p:txBody>
      </p:sp>
      <p:sp>
        <p:nvSpPr>
          <p:cNvPr id="6" name="Slide Number Placeholder 5">
            <a:extLst>
              <a:ext uri="{FF2B5EF4-FFF2-40B4-BE49-F238E27FC236}">
                <a16:creationId xmlns:a16="http://schemas.microsoft.com/office/drawing/2014/main" id="{B81B4C3A-4B38-50C2-354A-109E1971264D}"/>
              </a:ext>
            </a:extLst>
          </p:cNvPr>
          <p:cNvSpPr>
            <a:spLocks noGrp="1"/>
          </p:cNvSpPr>
          <p:nvPr>
            <p:ph type="sldNum" sz="quarter" idx="12"/>
          </p:nvPr>
        </p:nvSpPr>
        <p:spPr/>
        <p:txBody>
          <a:bodyPr/>
          <a:lstStyle/>
          <a:p>
            <a:fld id="{FE024F78-56A6-7740-B68D-8D4D026EDF3F}" type="slidenum">
              <a:rPr lang="en-US" smtClean="0"/>
              <a:pPr/>
              <a:t>17</a:t>
            </a:fld>
            <a:endParaRPr lang="en-US"/>
          </a:p>
        </p:txBody>
      </p:sp>
    </p:spTree>
    <p:extLst>
      <p:ext uri="{BB962C8B-B14F-4D97-AF65-F5344CB8AC3E}">
        <p14:creationId xmlns:p14="http://schemas.microsoft.com/office/powerpoint/2010/main" val="221890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vert="horz" lIns="91440" tIns="45720" rIns="91440" bIns="45720" rtlCol="0" anchor="t">
            <a:noAutofit/>
          </a:bodyPr>
          <a:lstStyle/>
          <a:p>
            <a:r>
              <a:rPr lang="en-US" dirty="0">
                <a:latin typeface="+mj-lt"/>
                <a:cs typeface="Biome"/>
              </a:rPr>
              <a:t>Arsh</a:t>
            </a:r>
          </a:p>
          <a:p>
            <a:r>
              <a:rPr lang="en-US" dirty="0">
                <a:latin typeface="+mj-lt"/>
                <a:cs typeface="Biome"/>
              </a:rPr>
              <a:t>Swetha</a:t>
            </a:r>
          </a:p>
          <a:p>
            <a:r>
              <a:rPr lang="en-US" dirty="0">
                <a:latin typeface="+mj-lt"/>
                <a:cs typeface="Biome"/>
              </a:rPr>
              <a:t>Ruchir</a:t>
            </a:r>
          </a:p>
          <a:p>
            <a:r>
              <a:rPr lang="en-US" dirty="0">
                <a:latin typeface="+mj-lt"/>
                <a:cs typeface="Biome"/>
              </a:rPr>
              <a:t>Revanth Vudutha</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18</a:t>
            </a:fld>
            <a:endParaRPr lang="en-US"/>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0" y="1176094"/>
            <a:ext cx="6910627" cy="1164882"/>
          </a:xfrm>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0795" y="2629997"/>
            <a:ext cx="8433214" cy="4343400"/>
          </a:xfrm>
        </p:spPr>
        <p:txBody>
          <a:bodyPr/>
          <a:lstStyle/>
          <a:p>
            <a:r>
              <a:rPr lang="en-US" sz="1800" dirty="0">
                <a:solidFill>
                  <a:schemeClr val="bg1"/>
                </a:solidFill>
                <a:latin typeface="Biome Light" panose="020B0303030204020804" pitchFamily="34" charset="0"/>
                <a:cs typeface="Biome Light" panose="020B0303030204020804" pitchFamily="34" charset="0"/>
              </a:rPr>
              <a:t>The overarching goal is to understand the driving factors behind energy consumption in the counties of South Carolina and North Carolina through July. This involves through EDA and modeling to discover impactful explanatory factors. This approach helps simulate energy consumption and future requirements and seeks to mitigate the need for additional energy production facilities and contribute to a cost-effective and preventative approach to energy saving.</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2CEF2-8D12-E86C-AD63-0171C01C1418}"/>
              </a:ext>
            </a:extLst>
          </p:cNvPr>
          <p:cNvSpPr>
            <a:spLocks noGrp="1"/>
          </p:cNvSpPr>
          <p:nvPr>
            <p:ph type="title"/>
          </p:nvPr>
        </p:nvSpPr>
        <p:spPr>
          <a:xfrm>
            <a:off x="0" y="1160596"/>
            <a:ext cx="6910627" cy="1164882"/>
          </a:xfrm>
        </p:spPr>
        <p:txBody>
          <a:bodyPr/>
          <a:lstStyle/>
          <a:p>
            <a:r>
              <a:rPr lang="en-US" dirty="0"/>
              <a:t>Research Question</a:t>
            </a:r>
            <a:endParaRPr lang="en-IN" dirty="0"/>
          </a:p>
        </p:txBody>
      </p:sp>
      <p:sp>
        <p:nvSpPr>
          <p:cNvPr id="3" name="Text Placeholder 2">
            <a:extLst>
              <a:ext uri="{FF2B5EF4-FFF2-40B4-BE49-F238E27FC236}">
                <a16:creationId xmlns:a16="http://schemas.microsoft.com/office/drawing/2014/main" id="{7CDB37B7-F1C6-2F51-0D68-8F9F148054C9}"/>
              </a:ext>
            </a:extLst>
          </p:cNvPr>
          <p:cNvSpPr>
            <a:spLocks noGrp="1"/>
          </p:cNvSpPr>
          <p:nvPr>
            <p:ph type="body" sz="quarter" idx="30"/>
          </p:nvPr>
        </p:nvSpPr>
        <p:spPr>
          <a:xfrm>
            <a:off x="199578" y="2760827"/>
            <a:ext cx="7619821" cy="3543392"/>
          </a:xfrm>
        </p:spPr>
        <p:txBody>
          <a:bodyPr/>
          <a:lstStyle/>
          <a:p>
            <a:r>
              <a:rPr lang="en-IN" sz="1800" dirty="0">
                <a:solidFill>
                  <a:schemeClr val="bg1"/>
                </a:solidFill>
                <a:latin typeface="Biome Light" panose="020B0303030204020804" pitchFamily="34" charset="0"/>
                <a:cs typeface="Biome Light" panose="020B0303030204020804" pitchFamily="34" charset="0"/>
              </a:rPr>
              <a:t>“</a:t>
            </a:r>
            <a:r>
              <a:rPr lang="en-US" sz="1800" b="0" i="0" dirty="0">
                <a:solidFill>
                  <a:schemeClr val="bg1"/>
                </a:solidFill>
                <a:effectLst/>
                <a:latin typeface="Biome Light" panose="020B0303030204020804" pitchFamily="34" charset="0"/>
                <a:cs typeface="Biome Light" panose="020B0303030204020804" pitchFamily="34" charset="0"/>
              </a:rPr>
              <a:t>What is the relationship between economic status and  household energy consumption within the state, and how can energy efficiency and weatherization be altered to reduce energy consumption and address energy inequity. This study aims to  examine patterns of energy usage across income levels, and propose energy saving strategies to enhance energy sustainability across economically diverse communities</a:t>
            </a:r>
            <a:r>
              <a:rPr lang="en-IN" sz="1800" dirty="0">
                <a:solidFill>
                  <a:schemeClr val="bg1"/>
                </a:solidFill>
                <a:latin typeface="Biome Light" panose="020B0303030204020804" pitchFamily="34" charset="0"/>
                <a:cs typeface="Biome Light" panose="020B0303030204020804" pitchFamily="34" charset="0"/>
              </a:rPr>
              <a:t>”</a:t>
            </a:r>
          </a:p>
        </p:txBody>
      </p:sp>
      <p:sp>
        <p:nvSpPr>
          <p:cNvPr id="6" name="Slide Number Placeholder 5">
            <a:extLst>
              <a:ext uri="{FF2B5EF4-FFF2-40B4-BE49-F238E27FC236}">
                <a16:creationId xmlns:a16="http://schemas.microsoft.com/office/drawing/2014/main" id="{4FB5DA73-050B-0C32-75C2-F61A7FAB78B5}"/>
              </a:ext>
            </a:extLst>
          </p:cNvPr>
          <p:cNvSpPr>
            <a:spLocks noGrp="1"/>
          </p:cNvSpPr>
          <p:nvPr>
            <p:ph type="sldNum" sz="quarter" idx="12"/>
          </p:nvPr>
        </p:nvSpPr>
        <p:spPr/>
        <p:txBody>
          <a:bodyPr/>
          <a:lstStyle/>
          <a:p>
            <a:fld id="{FE024F78-56A6-7740-B68D-8D4D026EDF3F}" type="slidenum">
              <a:rPr lang="en-US" smtClean="0"/>
              <a:pPr/>
              <a:t>3</a:t>
            </a:fld>
            <a:endParaRPr lang="en-US"/>
          </a:p>
        </p:txBody>
      </p:sp>
    </p:spTree>
    <p:extLst>
      <p:ext uri="{BB962C8B-B14F-4D97-AF65-F5344CB8AC3E}">
        <p14:creationId xmlns:p14="http://schemas.microsoft.com/office/powerpoint/2010/main" val="1113292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IN" sz="1800" dirty="0">
                <a:latin typeface="Biome (Headings)"/>
              </a:rPr>
              <a:t>This project mainly focused on the impact of energy consumption with an increase in temperature and how it varies with variables of interest.</a:t>
            </a:r>
            <a:endParaRPr lang="en-US" sz="1800" dirty="0">
              <a:latin typeface="Biome (Headings)"/>
            </a:endParaRP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57437" y="3360802"/>
            <a:ext cx="2374483" cy="1721355"/>
          </a:xfrm>
        </p:spPr>
        <p:txBody>
          <a:bodyPr/>
          <a:lstStyle/>
          <a:p>
            <a:r>
              <a:rPr lang="en-US"/>
              <a:t>Data Cleaning and EDA</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IN" dirty="0"/>
              <a:t>Feature Engineering and </a:t>
            </a:r>
            <a:r>
              <a:rPr lang="en-US" dirty="0"/>
              <a:t>modeling</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1" y="3678976"/>
            <a:ext cx="2115899" cy="1403181"/>
          </a:xfrm>
        </p:spPr>
        <p:txBody>
          <a:bodyPr/>
          <a:lstStyle/>
          <a:p>
            <a:r>
              <a:rPr lang="en-US" dirty="0"/>
              <a:t>Prediction    and impact analysis</a:t>
            </a:r>
          </a:p>
          <a:p>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a:p>
        </p:txBody>
      </p:sp>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139345"/>
            <a:ext cx="10515601" cy="1325563"/>
          </a:xfrm>
        </p:spPr>
        <p:txBody>
          <a:bodyPr/>
          <a:lstStyle/>
          <a:p>
            <a:r>
              <a:rPr lang="en-US"/>
              <a:t>Data Cleaning and EDA</a:t>
            </a:r>
          </a:p>
        </p:txBody>
      </p:sp>
      <p:sp>
        <p:nvSpPr>
          <p:cNvPr id="24" name="TextBox 23">
            <a:extLst>
              <a:ext uri="{FF2B5EF4-FFF2-40B4-BE49-F238E27FC236}">
                <a16:creationId xmlns:a16="http://schemas.microsoft.com/office/drawing/2014/main" id="{12EE7DC4-00ED-67EB-1079-BA60CC9D671B}"/>
              </a:ext>
            </a:extLst>
          </p:cNvPr>
          <p:cNvSpPr txBox="1"/>
          <p:nvPr/>
        </p:nvSpPr>
        <p:spPr>
          <a:xfrm>
            <a:off x="400833" y="1464909"/>
            <a:ext cx="11411210" cy="4801314"/>
          </a:xfrm>
          <a:prstGeom prst="rect">
            <a:avLst/>
          </a:prstGeom>
          <a:noFill/>
        </p:spPr>
        <p:txBody>
          <a:bodyPr wrap="square">
            <a:spAutoFit/>
          </a:bodyPr>
          <a:lstStyle/>
          <a:p>
            <a:r>
              <a:rPr lang="en-US" dirty="0">
                <a:solidFill>
                  <a:schemeClr val="bg1">
                    <a:lumMod val="95000"/>
                  </a:schemeClr>
                </a:solidFill>
                <a:latin typeface="Biome (Headings)"/>
              </a:rPr>
              <a:t>Initially, the datasets were obtained from the United States Government.</a:t>
            </a:r>
          </a:p>
          <a:p>
            <a:endParaRPr lang="en-US" dirty="0">
              <a:solidFill>
                <a:schemeClr val="bg1">
                  <a:lumMod val="95000"/>
                </a:schemeClr>
              </a:solidFill>
              <a:latin typeface="Biome (Headings)"/>
            </a:endParaRPr>
          </a:p>
          <a:p>
            <a:r>
              <a:rPr lang="en-US" dirty="0">
                <a:solidFill>
                  <a:schemeClr val="bg1">
                    <a:lumMod val="95000"/>
                  </a:schemeClr>
                </a:solidFill>
                <a:latin typeface="Biome (Headings)"/>
              </a:rPr>
              <a:t>Subsequently, we initiated the process of extracting the requisite data from each of these datasets, namely the </a:t>
            </a:r>
          </a:p>
          <a:p>
            <a:pPr marL="285750" indent="-285750">
              <a:buFont typeface="Arial" panose="020B0604020202020204" pitchFamily="34" charset="0"/>
              <a:buChar char="•"/>
            </a:pPr>
            <a:r>
              <a:rPr lang="en-US" dirty="0">
                <a:solidFill>
                  <a:schemeClr val="bg1">
                    <a:lumMod val="95000"/>
                  </a:schemeClr>
                </a:solidFill>
                <a:latin typeface="Biome (Headings)"/>
              </a:rPr>
              <a:t>Static House, </a:t>
            </a:r>
          </a:p>
          <a:p>
            <a:pPr marL="285750" indent="-285750">
              <a:buFont typeface="Arial" panose="020B0604020202020204" pitchFamily="34" charset="0"/>
              <a:buChar char="•"/>
            </a:pPr>
            <a:r>
              <a:rPr lang="en-US" dirty="0">
                <a:solidFill>
                  <a:schemeClr val="bg1">
                    <a:lumMod val="95000"/>
                  </a:schemeClr>
                </a:solidFill>
                <a:latin typeface="Biome (Headings)"/>
              </a:rPr>
              <a:t>Energy Usage, and </a:t>
            </a:r>
          </a:p>
          <a:p>
            <a:pPr marL="285750" indent="-285750">
              <a:buFont typeface="Arial" panose="020B0604020202020204" pitchFamily="34" charset="0"/>
              <a:buChar char="•"/>
            </a:pPr>
            <a:r>
              <a:rPr lang="en-US" dirty="0">
                <a:solidFill>
                  <a:schemeClr val="bg1">
                    <a:lumMod val="95000"/>
                  </a:schemeClr>
                </a:solidFill>
                <a:latin typeface="Biome (Headings)"/>
              </a:rPr>
              <a:t>Weather Data.</a:t>
            </a:r>
          </a:p>
          <a:p>
            <a:endParaRPr lang="en-US" dirty="0">
              <a:solidFill>
                <a:schemeClr val="bg1">
                  <a:lumMod val="95000"/>
                </a:schemeClr>
              </a:solidFill>
              <a:latin typeface="Biome (Headings)"/>
            </a:endParaRPr>
          </a:p>
          <a:p>
            <a:r>
              <a:rPr lang="en-US" dirty="0">
                <a:solidFill>
                  <a:schemeClr val="bg1">
                    <a:lumMod val="95000"/>
                  </a:schemeClr>
                </a:solidFill>
                <a:latin typeface="Biome (Headings)"/>
              </a:rPr>
              <a:t>From each dataset, a select set of parameters deemed pertinent for our analysis were utilized.</a:t>
            </a:r>
          </a:p>
          <a:p>
            <a:endParaRPr lang="en-US" dirty="0">
              <a:solidFill>
                <a:schemeClr val="bg1">
                  <a:lumMod val="95000"/>
                </a:schemeClr>
              </a:solidFill>
              <a:latin typeface="Biome (Headings)"/>
            </a:endParaRPr>
          </a:p>
          <a:p>
            <a:r>
              <a:rPr lang="en-US" sz="1800" b="0" i="0" dirty="0">
                <a:solidFill>
                  <a:srgbClr val="ECECEC"/>
                </a:solidFill>
                <a:effectLst/>
                <a:latin typeface="Biome (Headings)"/>
                <a:cs typeface="Biome Light" panose="020B0303030204020804" pitchFamily="34" charset="0"/>
              </a:rPr>
              <a:t>	The static house dataset was utilized to identify attributes or parameters pertinent to determining energy consumption, including building size (in square feet) and occupants' income.</a:t>
            </a:r>
          </a:p>
          <a:p>
            <a:endParaRPr lang="en-US" sz="1800" dirty="0">
              <a:solidFill>
                <a:srgbClr val="ECECEC"/>
              </a:solidFill>
              <a:latin typeface="Biome (Headings)"/>
              <a:cs typeface="Biome Light" panose="020B0303030204020804" pitchFamily="34" charset="0"/>
            </a:endParaRPr>
          </a:p>
          <a:p>
            <a:r>
              <a:rPr lang="en-US" b="0" i="0" dirty="0">
                <a:solidFill>
                  <a:srgbClr val="ECECEC"/>
                </a:solidFill>
                <a:effectLst/>
                <a:latin typeface="+mj-lt"/>
              </a:rPr>
              <a:t>We omitted all singular-valued columns due to the dataset's extensive nature, encompassing over 170 columns. Given the specificity of our research inquiries pertaining to income levels, we selected columns such as square footage and insulation attributes of residences.</a:t>
            </a:r>
            <a:endParaRPr lang="en-IN" b="0" i="0" dirty="0">
              <a:solidFill>
                <a:schemeClr val="bg1">
                  <a:lumMod val="95000"/>
                </a:schemeClr>
              </a:solidFill>
              <a:effectLst/>
              <a:latin typeface="+mj-lt"/>
              <a:cs typeface="Biome Light" panose="020B0303030204020804" pitchFamily="34" charset="0"/>
            </a:endParaRPr>
          </a:p>
          <a:p>
            <a:r>
              <a:rPr lang="en-US" b="0" i="0" dirty="0">
                <a:solidFill>
                  <a:srgbClr val="ECECEC"/>
                </a:solidFill>
                <a:effectLst/>
                <a:latin typeface="Biome (Headings)"/>
                <a:cs typeface="Biome Light" panose="020B0303030204020804" pitchFamily="34" charset="0"/>
              </a:rPr>
              <a:t> </a:t>
            </a:r>
          </a:p>
        </p:txBody>
      </p:sp>
      <p:sp>
        <p:nvSpPr>
          <p:cNvPr id="5" name="Slide Number Placeholder 7">
            <a:extLst>
              <a:ext uri="{FF2B5EF4-FFF2-40B4-BE49-F238E27FC236}">
                <a16:creationId xmlns:a16="http://schemas.microsoft.com/office/drawing/2014/main" id="{0FB704F6-833F-3F69-7A63-61F2B2A3FE3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1DF90-7E92-521D-1E4A-83B31999876F}"/>
              </a:ext>
            </a:extLst>
          </p:cNvPr>
          <p:cNvSpPr>
            <a:spLocks noGrp="1"/>
          </p:cNvSpPr>
          <p:nvPr>
            <p:ph type="body" sz="quarter" idx="30"/>
          </p:nvPr>
        </p:nvSpPr>
        <p:spPr>
          <a:xfrm>
            <a:off x="835370" y="839244"/>
            <a:ext cx="10515601" cy="5398043"/>
          </a:xfrm>
        </p:spPr>
        <p:txBody>
          <a:bodyPr/>
          <a:lstStyle/>
          <a:p>
            <a:pPr algn="just"/>
            <a:r>
              <a:rPr lang="en-US" sz="1800" b="0" i="0" dirty="0">
                <a:solidFill>
                  <a:schemeClr val="bg1"/>
                </a:solidFill>
                <a:effectLst/>
              </a:rPr>
              <a:t>	In the Energy Usage dataset, we discerned four columns presumed to wield significant influence on energy consumption, subsequently categorizing them into hot and cold climate classifications. </a:t>
            </a:r>
          </a:p>
          <a:p>
            <a:pPr algn="just"/>
            <a:endParaRPr lang="en-US" sz="1800" b="0" i="0" dirty="0">
              <a:solidFill>
                <a:schemeClr val="bg1"/>
              </a:solidFill>
              <a:effectLst/>
            </a:endParaRPr>
          </a:p>
          <a:p>
            <a:pPr algn="just"/>
            <a:r>
              <a:rPr lang="en-US" sz="1800" b="0" i="0" dirty="0">
                <a:solidFill>
                  <a:schemeClr val="bg1"/>
                </a:solidFill>
                <a:effectLst/>
              </a:rPr>
              <a:t>The hot-humid climate zone is anticipated to exhibit heightened energy consumption due to prevailing weather conditions and prolonged daylight hours during this period. </a:t>
            </a:r>
          </a:p>
          <a:p>
            <a:pPr algn="just"/>
            <a:r>
              <a:rPr lang="en-US" sz="1800" b="0" i="0" dirty="0">
                <a:solidFill>
                  <a:schemeClr val="bg1"/>
                </a:solidFill>
                <a:effectLst/>
              </a:rPr>
              <a:t>Moreover, a primary objective entails forecasting energy consumption during the summer, factoring in an expected increase of 5 degrees Celsius in temperature. Consequently, our selection of the </a:t>
            </a:r>
            <a:r>
              <a:rPr lang="en-US" sz="1800" b="1" i="0" dirty="0">
                <a:solidFill>
                  <a:schemeClr val="bg1"/>
                </a:solidFill>
                <a:effectLst/>
              </a:rPr>
              <a:t>hot-humid climate</a:t>
            </a:r>
            <a:r>
              <a:rPr lang="en-US" sz="1800" b="0" i="0" dirty="0">
                <a:solidFill>
                  <a:schemeClr val="bg1"/>
                </a:solidFill>
                <a:effectLst/>
              </a:rPr>
              <a:t> designation aligns with this objective.</a:t>
            </a:r>
          </a:p>
          <a:p>
            <a:pPr algn="just"/>
            <a:endParaRPr lang="en-US" sz="1800" dirty="0">
              <a:solidFill>
                <a:schemeClr val="bg1"/>
              </a:solidFill>
            </a:endParaRPr>
          </a:p>
          <a:p>
            <a:pPr algn="just"/>
            <a:r>
              <a:rPr lang="en-US" sz="1800" b="0" i="0" dirty="0">
                <a:solidFill>
                  <a:schemeClr val="bg1"/>
                </a:solidFill>
                <a:effectLst/>
                <a:latin typeface="Biome (Headings)"/>
                <a:cs typeface="Biome Light" panose="020B0303030204020804" pitchFamily="34" charset="0"/>
              </a:rPr>
              <a:t>Regarding the Weather dataset, consideration is being given to developing models utilizing selected columns from the energy usage dataset to ascertain their relevance.</a:t>
            </a:r>
            <a:endParaRPr lang="en-US" sz="1800" dirty="0">
              <a:solidFill>
                <a:schemeClr val="bg1"/>
              </a:solidFill>
              <a:latin typeface="Biome (Headings)"/>
              <a:cs typeface="Biome Light" panose="020B0303030204020804" pitchFamily="34" charset="0"/>
            </a:endParaRPr>
          </a:p>
          <a:p>
            <a:endParaRPr lang="en-IN" sz="1800" dirty="0"/>
          </a:p>
        </p:txBody>
      </p:sp>
      <p:sp>
        <p:nvSpPr>
          <p:cNvPr id="8" name="Slide Number Placeholder 7">
            <a:extLst>
              <a:ext uri="{FF2B5EF4-FFF2-40B4-BE49-F238E27FC236}">
                <a16:creationId xmlns:a16="http://schemas.microsoft.com/office/drawing/2014/main" id="{A4903313-44E1-4744-63C1-EAC8F3A2C8B3}"/>
              </a:ext>
            </a:extLst>
          </p:cNvPr>
          <p:cNvSpPr>
            <a:spLocks noGrp="1"/>
          </p:cNvSpPr>
          <p:nvPr>
            <p:ph type="sldNum" sz="quarter" idx="12"/>
          </p:nvPr>
        </p:nvSpPr>
        <p:spPr/>
        <p:txBody>
          <a:bodyPr/>
          <a:lstStyle/>
          <a:p>
            <a:fld id="{FE024F78-56A6-7740-B68D-8D4D026EDF3F}" type="slidenum">
              <a:rPr lang="en-US" smtClean="0"/>
              <a:pPr/>
              <a:t>6</a:t>
            </a:fld>
            <a:endParaRPr lang="en-US"/>
          </a:p>
        </p:txBody>
      </p:sp>
    </p:spTree>
    <p:extLst>
      <p:ext uri="{BB962C8B-B14F-4D97-AF65-F5344CB8AC3E}">
        <p14:creationId xmlns:p14="http://schemas.microsoft.com/office/powerpoint/2010/main" val="3856441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E559-BD6D-5FAD-1846-8D5724C7C76E}"/>
              </a:ext>
            </a:extLst>
          </p:cNvPr>
          <p:cNvSpPr>
            <a:spLocks noGrp="1"/>
          </p:cNvSpPr>
          <p:nvPr>
            <p:ph type="title"/>
          </p:nvPr>
        </p:nvSpPr>
        <p:spPr/>
        <p:txBody>
          <a:bodyPr/>
          <a:lstStyle/>
          <a:p>
            <a:r>
              <a:rPr lang="en-US" sz="4000" dirty="0"/>
              <a:t>Data Preparation</a:t>
            </a:r>
            <a:endParaRPr lang="en-IN" sz="4000" dirty="0"/>
          </a:p>
        </p:txBody>
      </p:sp>
      <p:sp>
        <p:nvSpPr>
          <p:cNvPr id="3" name="Text Placeholder 2">
            <a:extLst>
              <a:ext uri="{FF2B5EF4-FFF2-40B4-BE49-F238E27FC236}">
                <a16:creationId xmlns:a16="http://schemas.microsoft.com/office/drawing/2014/main" id="{DAA347C5-A353-5DAD-6135-1E352C5445AF}"/>
              </a:ext>
            </a:extLst>
          </p:cNvPr>
          <p:cNvSpPr>
            <a:spLocks noGrp="1"/>
          </p:cNvSpPr>
          <p:nvPr>
            <p:ph type="body" sz="quarter" idx="30"/>
          </p:nvPr>
        </p:nvSpPr>
        <p:spPr>
          <a:xfrm>
            <a:off x="926925" y="1377863"/>
            <a:ext cx="10158609" cy="4848335"/>
          </a:xfrm>
        </p:spPr>
        <p:txBody>
          <a:bodyPr/>
          <a:lstStyle/>
          <a:p>
            <a:pPr algn="just"/>
            <a:r>
              <a:rPr lang="en-US" sz="1800" dirty="0">
                <a:solidFill>
                  <a:schemeClr val="bg1"/>
                </a:solidFill>
                <a:effectLst/>
                <a:ea typeface="Aptos" panose="020B0004020202020204" pitchFamily="34" charset="0"/>
              </a:rPr>
              <a:t>Initially we planned to move with top 3 countie</a:t>
            </a:r>
            <a:r>
              <a:rPr lang="en-US" sz="1800" dirty="0">
                <a:solidFill>
                  <a:schemeClr val="bg1"/>
                </a:solidFill>
                <a:ea typeface="Aptos" panose="020B0004020202020204" pitchFamily="34" charset="0"/>
              </a:rPr>
              <a:t>s based on the diversified income  but as we are considering the hot humid climate, </a:t>
            </a:r>
            <a:r>
              <a:rPr lang="en-US" sz="1800" dirty="0">
                <a:solidFill>
                  <a:schemeClr val="bg1"/>
                </a:solidFill>
                <a:effectLst/>
                <a:ea typeface="Aptos" panose="020B0004020202020204" pitchFamily="34" charset="0"/>
              </a:rPr>
              <a:t>we have filtered two counties for our study and using that we got a lot of buildings, so we merged the energy usage of all those buildings in one data frame based on the parameters we discussed above. </a:t>
            </a:r>
          </a:p>
          <a:p>
            <a:pPr algn="just"/>
            <a:r>
              <a:rPr lang="en-US" sz="1800" dirty="0">
                <a:solidFill>
                  <a:schemeClr val="bg1"/>
                </a:solidFill>
                <a:effectLst/>
                <a:ea typeface="Aptos" panose="020B0004020202020204" pitchFamily="34" charset="0"/>
              </a:rPr>
              <a:t>But we will change the factors from the size to income levels to understand the disproportionate energy demand better. Afterwards, the merged data frame will be used to combine it with the weather data of both the counties.</a:t>
            </a:r>
          </a:p>
          <a:p>
            <a:pPr algn="just"/>
            <a:r>
              <a:rPr lang="en-US" sz="1800" dirty="0">
                <a:solidFill>
                  <a:schemeClr val="bg1"/>
                </a:solidFill>
                <a:effectLst/>
                <a:ea typeface="Aptos" panose="020B0004020202020204" pitchFamily="34" charset="0"/>
              </a:rPr>
              <a:t> </a:t>
            </a:r>
            <a:endParaRPr lang="en-IN" dirty="0">
              <a:solidFill>
                <a:schemeClr val="bg1"/>
              </a:solidFill>
            </a:endParaRPr>
          </a:p>
        </p:txBody>
      </p:sp>
      <p:sp>
        <p:nvSpPr>
          <p:cNvPr id="8" name="Slide Number Placeholder 7">
            <a:extLst>
              <a:ext uri="{FF2B5EF4-FFF2-40B4-BE49-F238E27FC236}">
                <a16:creationId xmlns:a16="http://schemas.microsoft.com/office/drawing/2014/main" id="{1DFC74C9-8AF2-C5FA-1A79-83248C947BB4}"/>
              </a:ext>
            </a:extLst>
          </p:cNvPr>
          <p:cNvSpPr>
            <a:spLocks noGrp="1"/>
          </p:cNvSpPr>
          <p:nvPr>
            <p:ph type="sldNum" sz="quarter" idx="12"/>
          </p:nvPr>
        </p:nvSpPr>
        <p:spPr/>
        <p:txBody>
          <a:bodyPr/>
          <a:lstStyle/>
          <a:p>
            <a:fld id="{FE024F78-56A6-7740-B68D-8D4D026EDF3F}" type="slidenum">
              <a:rPr lang="en-US" smtClean="0"/>
              <a:pPr/>
              <a:t>7</a:t>
            </a:fld>
            <a:endParaRPr lang="en-US"/>
          </a:p>
        </p:txBody>
      </p:sp>
    </p:spTree>
    <p:extLst>
      <p:ext uri="{BB962C8B-B14F-4D97-AF65-F5344CB8AC3E}">
        <p14:creationId xmlns:p14="http://schemas.microsoft.com/office/powerpoint/2010/main" val="3884450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944504" y="577228"/>
            <a:ext cx="9985663" cy="638506"/>
          </a:xfrm>
        </p:spPr>
        <p:txBody>
          <a:bodyPr/>
          <a:lstStyle/>
          <a:p>
            <a:r>
              <a:rPr lang="en-US" sz="4000" dirty="0"/>
              <a:t>Climate zone and Economic Diversity in South Carolina</a:t>
            </a:r>
          </a:p>
        </p:txBody>
      </p:sp>
      <p:pic>
        <p:nvPicPr>
          <p:cNvPr id="2" name="Picture 1">
            <a:extLst>
              <a:ext uri="{FF2B5EF4-FFF2-40B4-BE49-F238E27FC236}">
                <a16:creationId xmlns:a16="http://schemas.microsoft.com/office/drawing/2014/main" id="{C7CD24CB-3149-86E3-F2F3-363F17164AE9}"/>
              </a:ext>
            </a:extLst>
          </p:cNvPr>
          <p:cNvPicPr>
            <a:picLocks noChangeAspect="1"/>
          </p:cNvPicPr>
          <p:nvPr/>
        </p:nvPicPr>
        <p:blipFill>
          <a:blip r:embed="rId3"/>
          <a:stretch>
            <a:fillRect/>
          </a:stretch>
        </p:blipFill>
        <p:spPr>
          <a:xfrm>
            <a:off x="6254666" y="2020765"/>
            <a:ext cx="5518970" cy="3556240"/>
          </a:xfrm>
          <a:prstGeom prst="rect">
            <a:avLst/>
          </a:prstGeom>
        </p:spPr>
      </p:pic>
      <p:pic>
        <p:nvPicPr>
          <p:cNvPr id="3" name="Picture 2">
            <a:extLst>
              <a:ext uri="{FF2B5EF4-FFF2-40B4-BE49-F238E27FC236}">
                <a16:creationId xmlns:a16="http://schemas.microsoft.com/office/drawing/2014/main" id="{6BE5B261-A635-2E55-3BEF-598FF8FDF365}"/>
              </a:ext>
            </a:extLst>
          </p:cNvPr>
          <p:cNvPicPr>
            <a:picLocks noChangeAspect="1"/>
          </p:cNvPicPr>
          <p:nvPr/>
        </p:nvPicPr>
        <p:blipFill>
          <a:blip r:embed="rId4"/>
          <a:stretch>
            <a:fillRect/>
          </a:stretch>
        </p:blipFill>
        <p:spPr>
          <a:xfrm>
            <a:off x="418364" y="2020765"/>
            <a:ext cx="5518972" cy="3556240"/>
          </a:xfrm>
          <a:prstGeom prst="rect">
            <a:avLst/>
          </a:prstGeom>
        </p:spPr>
      </p:pic>
      <p:sp>
        <p:nvSpPr>
          <p:cNvPr id="5" name="Slide Number Placeholder 4">
            <a:extLst>
              <a:ext uri="{FF2B5EF4-FFF2-40B4-BE49-F238E27FC236}">
                <a16:creationId xmlns:a16="http://schemas.microsoft.com/office/drawing/2014/main" id="{5EEEAE01-6E8A-87EB-B0F8-087D52EDFCA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281726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AEC083-FDD4-AD27-4A56-03548A58D046}"/>
              </a:ext>
            </a:extLst>
          </p:cNvPr>
          <p:cNvSpPr>
            <a:spLocks noGrp="1"/>
          </p:cNvSpPr>
          <p:nvPr>
            <p:ph type="title"/>
          </p:nvPr>
        </p:nvSpPr>
        <p:spPr>
          <a:xfrm>
            <a:off x="849351" y="365125"/>
            <a:ext cx="10515600" cy="624431"/>
          </a:xfrm>
        </p:spPr>
        <p:txBody>
          <a:bodyPr/>
          <a:lstStyle/>
          <a:p>
            <a:r>
              <a:rPr lang="en-US" dirty="0"/>
              <a:t>Models Used &amp; Output</a:t>
            </a:r>
            <a:endParaRPr lang="en-IN" dirty="0"/>
          </a:p>
        </p:txBody>
      </p:sp>
      <p:sp>
        <p:nvSpPr>
          <p:cNvPr id="5" name="Slide Number Placeholder 4">
            <a:extLst>
              <a:ext uri="{FF2B5EF4-FFF2-40B4-BE49-F238E27FC236}">
                <a16:creationId xmlns:a16="http://schemas.microsoft.com/office/drawing/2014/main" id="{4F244929-B103-8A9B-9AAF-D0C9B2E5929C}"/>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7" name="TextBox 6">
            <a:extLst>
              <a:ext uri="{FF2B5EF4-FFF2-40B4-BE49-F238E27FC236}">
                <a16:creationId xmlns:a16="http://schemas.microsoft.com/office/drawing/2014/main" id="{2532C071-E36F-83E2-99E4-44FD611430EA}"/>
              </a:ext>
            </a:extLst>
          </p:cNvPr>
          <p:cNvSpPr txBox="1"/>
          <p:nvPr/>
        </p:nvSpPr>
        <p:spPr>
          <a:xfrm>
            <a:off x="429016" y="1066257"/>
            <a:ext cx="5666984" cy="369332"/>
          </a:xfrm>
          <a:prstGeom prst="rect">
            <a:avLst/>
          </a:prstGeom>
          <a:noFill/>
        </p:spPr>
        <p:txBody>
          <a:bodyPr wrap="square">
            <a:spAutoFit/>
          </a:bodyPr>
          <a:lstStyle/>
          <a:p>
            <a:r>
              <a:rPr lang="en-IN" dirty="0">
                <a:solidFill>
                  <a:schemeClr val="accent3"/>
                </a:solidFill>
                <a:latin typeface="+mj-lt"/>
              </a:rPr>
              <a:t>Linear Regression Summary</a:t>
            </a:r>
            <a:endParaRPr lang="en-US" dirty="0">
              <a:solidFill>
                <a:schemeClr val="accent3"/>
              </a:solidFill>
              <a:latin typeface="+mj-lt"/>
            </a:endParaRPr>
          </a:p>
        </p:txBody>
      </p:sp>
      <p:sp>
        <p:nvSpPr>
          <p:cNvPr id="9" name="TextBox 8">
            <a:extLst>
              <a:ext uri="{FF2B5EF4-FFF2-40B4-BE49-F238E27FC236}">
                <a16:creationId xmlns:a16="http://schemas.microsoft.com/office/drawing/2014/main" id="{25C0EC25-B107-25F8-E66B-4FA38927252A}"/>
              </a:ext>
            </a:extLst>
          </p:cNvPr>
          <p:cNvSpPr txBox="1"/>
          <p:nvPr/>
        </p:nvSpPr>
        <p:spPr>
          <a:xfrm>
            <a:off x="588722" y="4875627"/>
            <a:ext cx="5934205" cy="1200329"/>
          </a:xfrm>
          <a:prstGeom prst="rect">
            <a:avLst/>
          </a:prstGeom>
          <a:noFill/>
        </p:spPr>
        <p:txBody>
          <a:bodyPr wrap="square">
            <a:spAutoFit/>
          </a:bodyPr>
          <a:lstStyle/>
          <a:p>
            <a:pPr algn="just"/>
            <a:r>
              <a:rPr lang="en-US" dirty="0">
                <a:solidFill>
                  <a:schemeClr val="bg1"/>
                </a:solidFill>
                <a:latin typeface="+mj-lt"/>
              </a:rPr>
              <a:t>Along with this, we did some cross-validation to conclude that the model would be overfitting on adding any more features and moved to a different approach. </a:t>
            </a:r>
          </a:p>
        </p:txBody>
      </p:sp>
      <p:sp>
        <p:nvSpPr>
          <p:cNvPr id="11" name="TextBox 10">
            <a:extLst>
              <a:ext uri="{FF2B5EF4-FFF2-40B4-BE49-F238E27FC236}">
                <a16:creationId xmlns:a16="http://schemas.microsoft.com/office/drawing/2014/main" id="{0FDBA066-59D8-3633-2215-0262534365CC}"/>
              </a:ext>
            </a:extLst>
          </p:cNvPr>
          <p:cNvSpPr txBox="1"/>
          <p:nvPr/>
        </p:nvSpPr>
        <p:spPr>
          <a:xfrm>
            <a:off x="588722" y="1801513"/>
            <a:ext cx="6425853" cy="2862322"/>
          </a:xfrm>
          <a:prstGeom prst="rect">
            <a:avLst/>
          </a:prstGeom>
          <a:noFill/>
        </p:spPr>
        <p:txBody>
          <a:bodyPr wrap="square">
            <a:spAutoFit/>
          </a:bodyPr>
          <a:lstStyle/>
          <a:p>
            <a:pPr algn="just"/>
            <a:r>
              <a:rPr lang="en-US" b="0" i="0" dirty="0">
                <a:solidFill>
                  <a:srgbClr val="ECECEC"/>
                </a:solidFill>
                <a:effectLst/>
                <a:latin typeface="+mj-lt"/>
              </a:rPr>
              <a:t>In our project, the linear regression model is applied to predict energy consumption (heating and cooling) based on independent variables such as climate zone, income level, and building size. </a:t>
            </a:r>
          </a:p>
          <a:p>
            <a:pPr algn="just"/>
            <a:endParaRPr lang="en-US" dirty="0">
              <a:solidFill>
                <a:srgbClr val="ECECEC"/>
              </a:solidFill>
              <a:latin typeface="+mj-lt"/>
            </a:endParaRPr>
          </a:p>
          <a:p>
            <a:pPr algn="just"/>
            <a:r>
              <a:rPr lang="en-US" b="0" i="0" dirty="0">
                <a:solidFill>
                  <a:srgbClr val="ECECEC"/>
                </a:solidFill>
                <a:effectLst/>
                <a:latin typeface="+mj-lt"/>
              </a:rPr>
              <a:t>The model estimates the coefficients of the linear equation that best fits the relationship between the independent and dependent variables, allowing for predictions of energy consumption for new data points.</a:t>
            </a:r>
          </a:p>
        </p:txBody>
      </p:sp>
      <p:sp>
        <p:nvSpPr>
          <p:cNvPr id="13" name="TextBox 12">
            <a:extLst>
              <a:ext uri="{FF2B5EF4-FFF2-40B4-BE49-F238E27FC236}">
                <a16:creationId xmlns:a16="http://schemas.microsoft.com/office/drawing/2014/main" id="{839126AF-E82F-A10B-4087-112149ADA31F}"/>
              </a:ext>
            </a:extLst>
          </p:cNvPr>
          <p:cNvSpPr txBox="1"/>
          <p:nvPr/>
        </p:nvSpPr>
        <p:spPr>
          <a:xfrm>
            <a:off x="7853820" y="2108037"/>
            <a:ext cx="3905093" cy="2031325"/>
          </a:xfrm>
          <a:prstGeom prst="rect">
            <a:avLst/>
          </a:prstGeom>
          <a:noFill/>
        </p:spPr>
        <p:txBody>
          <a:bodyPr wrap="square">
            <a:spAutoFit/>
          </a:bodyPr>
          <a:lstStyle/>
          <a:p>
            <a:pPr algn="l">
              <a:buFont typeface="Arial" panose="020B0604020202020204" pitchFamily="34" charset="0"/>
              <a:buChar char="•"/>
            </a:pPr>
            <a:r>
              <a:rPr lang="en-US" b="0" i="0" dirty="0">
                <a:solidFill>
                  <a:srgbClr val="ECECEC"/>
                </a:solidFill>
                <a:effectLst/>
                <a:latin typeface="+mj-lt"/>
              </a:rPr>
              <a:t>Heating Model:- 94.5% ,     	RMSE Value: 0.08, 	R-squared value: 0.945</a:t>
            </a:r>
          </a:p>
          <a:p>
            <a:pPr algn="l"/>
            <a:r>
              <a:rPr lang="en-US" b="0" i="0" dirty="0">
                <a:solidFill>
                  <a:srgbClr val="ECECEC"/>
                </a:solidFill>
                <a:effectLst/>
                <a:latin typeface="+mj-lt"/>
              </a:rPr>
              <a:t> </a:t>
            </a:r>
          </a:p>
          <a:p>
            <a:pPr algn="l">
              <a:buFont typeface="Arial" panose="020B0604020202020204" pitchFamily="34" charset="0"/>
              <a:buChar char="•"/>
            </a:pPr>
            <a:r>
              <a:rPr lang="en-US" b="0" i="0" dirty="0">
                <a:solidFill>
                  <a:srgbClr val="ECECEC"/>
                </a:solidFill>
                <a:effectLst/>
                <a:latin typeface="+mj-lt"/>
              </a:rPr>
              <a:t> Cooling Model:- 98.8% , </a:t>
            </a:r>
          </a:p>
          <a:p>
            <a:pPr lvl="2"/>
            <a:r>
              <a:rPr lang="en-US" b="0" i="0" dirty="0">
                <a:solidFill>
                  <a:srgbClr val="ECECEC"/>
                </a:solidFill>
                <a:effectLst/>
                <a:latin typeface="+mj-lt"/>
              </a:rPr>
              <a:t>RMSE value: 0.04, </a:t>
            </a:r>
          </a:p>
          <a:p>
            <a:pPr lvl="2"/>
            <a:r>
              <a:rPr lang="en-US" b="0" i="0" dirty="0">
                <a:solidFill>
                  <a:srgbClr val="ECECEC"/>
                </a:solidFill>
                <a:effectLst/>
                <a:latin typeface="+mj-lt"/>
              </a:rPr>
              <a:t>R-squared: 0.988</a:t>
            </a:r>
          </a:p>
        </p:txBody>
      </p:sp>
    </p:spTree>
    <p:extLst>
      <p:ext uri="{BB962C8B-B14F-4D97-AF65-F5344CB8AC3E}">
        <p14:creationId xmlns:p14="http://schemas.microsoft.com/office/powerpoint/2010/main" val="192217438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{F9D30733-160C-4D9E-B35C-786FC9718C09}tf11936837_win32</Template>
  <TotalTime>769</TotalTime>
  <Words>1592</Words>
  <Application>Microsoft Office PowerPoint</Application>
  <PresentationFormat>Widescreen</PresentationFormat>
  <Paragraphs>135</Paragraphs>
  <Slides>18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Arial Nova</vt:lpstr>
      <vt:lpstr>Biome</vt:lpstr>
      <vt:lpstr>Biome (Headings)</vt:lpstr>
      <vt:lpstr>Biome Light</vt:lpstr>
      <vt:lpstr>Calibri</vt:lpstr>
      <vt:lpstr>Segoe UI</vt:lpstr>
      <vt:lpstr>Times New Roman</vt:lpstr>
      <vt:lpstr>Office Theme</vt:lpstr>
      <vt:lpstr>ENERGY CONSUMPTION</vt:lpstr>
      <vt:lpstr>Introduction</vt:lpstr>
      <vt:lpstr>Research Question</vt:lpstr>
      <vt:lpstr>Overview</vt:lpstr>
      <vt:lpstr>Data Cleaning and EDA</vt:lpstr>
      <vt:lpstr>PowerPoint Presentation</vt:lpstr>
      <vt:lpstr>Data Preparation</vt:lpstr>
      <vt:lpstr>Climate zone and Economic Diversity in South Carolina</vt:lpstr>
      <vt:lpstr>Models Used &amp; Output</vt:lpstr>
      <vt:lpstr>PowerPoint Presentation</vt:lpstr>
      <vt:lpstr>PowerPoint Presentation</vt:lpstr>
      <vt:lpstr>Energy consumption by income level</vt:lpstr>
      <vt:lpstr>Feature Engineering and Modeling</vt:lpstr>
      <vt:lpstr>Predicting energy usage if the summer was 5 degrees warmer</vt:lpstr>
      <vt:lpstr>Impact of a 5 Degree Increase in Temperature</vt:lpstr>
      <vt:lpstr>Provide actionable insight into how to reduce energy consumption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dc:title>
  <dc:creator>nandita ghildyal</dc:creator>
  <cp:lastModifiedBy>Arsh Chandrakar</cp:lastModifiedBy>
  <cp:revision>33</cp:revision>
  <dcterms:created xsi:type="dcterms:W3CDTF">2023-12-07T09:28:26Z</dcterms:created>
  <dcterms:modified xsi:type="dcterms:W3CDTF">2024-05-03T17:03:54Z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